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Nunito"/>
      <p:regular r:id="rId60"/>
      <p:bold r:id="rId61"/>
      <p:italic r:id="rId62"/>
      <p:boldItalic r:id="rId63"/>
    </p:embeddedFont>
    <p:embeddedFont>
      <p:font typeface="Kanit Medium"/>
      <p:regular r:id="rId64"/>
      <p:bold r:id="rId65"/>
      <p:italic r:id="rId66"/>
      <p:boldItalic r:id="rId67"/>
    </p:embeddedFont>
    <p:embeddedFont>
      <p:font typeface="Maven Pro"/>
      <p:regular r:id="rId68"/>
      <p:bold r:id="rId69"/>
    </p:embeddedFont>
    <p:embeddedFont>
      <p:font typeface="Kanit Light"/>
      <p:regular r:id="rId70"/>
      <p:bold r:id="rId71"/>
      <p:italic r:id="rId72"/>
      <p:boldItalic r:id="rId73"/>
    </p:embeddedFont>
    <p:embeddedFont>
      <p:font typeface="Kani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Arpit Ratho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6B3B232-D10C-4048-BB9D-C6780760B500}">
  <a:tblStyle styleId="{76B3B232-D10C-4048-BB9D-C6780760B5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KanitLight-boldItalic.fntdata"/><Relationship Id="rId72" Type="http://schemas.openxmlformats.org/officeDocument/2006/relationships/font" Target="fonts/KanitLight-italic.fntdata"/><Relationship Id="rId31" Type="http://schemas.openxmlformats.org/officeDocument/2006/relationships/slide" Target="slides/slide24.xml"/><Relationship Id="rId75" Type="http://schemas.openxmlformats.org/officeDocument/2006/relationships/font" Target="fonts/Kanit-bold.fntdata"/><Relationship Id="rId30" Type="http://schemas.openxmlformats.org/officeDocument/2006/relationships/slide" Target="slides/slide23.xml"/><Relationship Id="rId74" Type="http://schemas.openxmlformats.org/officeDocument/2006/relationships/font" Target="fonts/Kanit-regular.fntdata"/><Relationship Id="rId33" Type="http://schemas.openxmlformats.org/officeDocument/2006/relationships/slide" Target="slides/slide26.xml"/><Relationship Id="rId77" Type="http://schemas.openxmlformats.org/officeDocument/2006/relationships/font" Target="fonts/Kanit-boldItalic.fntdata"/><Relationship Id="rId32" Type="http://schemas.openxmlformats.org/officeDocument/2006/relationships/slide" Target="slides/slide25.xml"/><Relationship Id="rId76" Type="http://schemas.openxmlformats.org/officeDocument/2006/relationships/font" Target="fonts/Kanit-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KanitLight-bold.fntdata"/><Relationship Id="rId70" Type="http://schemas.openxmlformats.org/officeDocument/2006/relationships/font" Target="fonts/Kanit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italic.fntdata"/><Relationship Id="rId61" Type="http://schemas.openxmlformats.org/officeDocument/2006/relationships/font" Target="fonts/Nunito-bold.fntdata"/><Relationship Id="rId20" Type="http://schemas.openxmlformats.org/officeDocument/2006/relationships/slide" Target="slides/slide13.xml"/><Relationship Id="rId64" Type="http://schemas.openxmlformats.org/officeDocument/2006/relationships/font" Target="fonts/KanitMedium-regular.fntdata"/><Relationship Id="rId63" Type="http://schemas.openxmlformats.org/officeDocument/2006/relationships/font" Target="fonts/Nunito-boldItalic.fntdata"/><Relationship Id="rId22" Type="http://schemas.openxmlformats.org/officeDocument/2006/relationships/slide" Target="slides/slide15.xml"/><Relationship Id="rId66" Type="http://schemas.openxmlformats.org/officeDocument/2006/relationships/font" Target="fonts/KanitMedium-italic.fntdata"/><Relationship Id="rId21" Type="http://schemas.openxmlformats.org/officeDocument/2006/relationships/slide" Target="slides/slide14.xml"/><Relationship Id="rId65" Type="http://schemas.openxmlformats.org/officeDocument/2006/relationships/font" Target="fonts/KanitMedium-bold.fntdata"/><Relationship Id="rId24" Type="http://schemas.openxmlformats.org/officeDocument/2006/relationships/slide" Target="slides/slide17.xml"/><Relationship Id="rId68" Type="http://schemas.openxmlformats.org/officeDocument/2006/relationships/font" Target="fonts/MavenPro-regular.fntdata"/><Relationship Id="rId23" Type="http://schemas.openxmlformats.org/officeDocument/2006/relationships/slide" Target="slides/slide16.xml"/><Relationship Id="rId67" Type="http://schemas.openxmlformats.org/officeDocument/2006/relationships/font" Target="fonts/KanitMedium-boldItalic.fntdata"/><Relationship Id="rId60" Type="http://schemas.openxmlformats.org/officeDocument/2006/relationships/font" Target="fonts/Nunito-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avenPr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1-18T06:22:40.136">
    <p:pos x="6000" y="0"/>
    <p:text>Correlation Wall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8e86aebf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8e86aebf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8f2a9589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8f2a9589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talk about the mean, max, min and quarterly analysis of the data </a:t>
            </a:r>
            <a:r>
              <a:rPr lang="en"/>
              <a:t>received from the bank for analysis </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8f2a9589d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8f2a9589d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8e86aebf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8e86aebf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8e86aebf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8e86aebf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8e86aebf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8e86aebf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78e86aebf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8e86aebf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b426ac175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b426ac175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8e86aebf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8e86aebf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b426ac175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b426ac175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b426ac175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b426ac175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do this properly which will include all the important points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b426ac175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b426ac175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b426ac175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b426ac175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b426ac175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b426ac175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b426ac175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b426ac175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78e86aebf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8e86aebf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b426ac175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b426ac175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b426ac175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b426ac175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b426ac175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b426ac175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b426ac175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b426ac175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b426ac175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b426ac175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6b426ac175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b426ac175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Availability of latest technology</a:t>
            </a:r>
            <a:endParaRPr/>
          </a:p>
          <a:p>
            <a:pPr indent="0" lvl="0" marL="0" rtl="0" algn="l">
              <a:spcBef>
                <a:spcPts val="0"/>
              </a:spcBef>
              <a:spcAft>
                <a:spcPts val="0"/>
              </a:spcAft>
              <a:buNone/>
            </a:pPr>
            <a:r>
              <a:rPr lang="en"/>
              <a:t>c</a:t>
            </a:r>
            <a:r>
              <a:rPr lang="en"/>
              <a:t>ustomer -friendly bank </a:t>
            </a:r>
            <a:endParaRPr/>
          </a:p>
          <a:p>
            <a:pPr indent="0" lvl="0" marL="0" rtl="0" algn="l">
              <a:spcBef>
                <a:spcPts val="0"/>
              </a:spcBef>
              <a:spcAft>
                <a:spcPts val="0"/>
              </a:spcAft>
              <a:buNone/>
            </a:pPr>
            <a:r>
              <a:rPr lang="en"/>
              <a:t>Low interest rate</a:t>
            </a:r>
            <a:endParaRPr/>
          </a:p>
          <a:p>
            <a:pPr indent="0" lvl="0" marL="0" rtl="0" algn="l">
              <a:spcBef>
                <a:spcPts val="0"/>
              </a:spcBef>
              <a:spcAft>
                <a:spcPts val="0"/>
              </a:spcAft>
              <a:buNone/>
            </a:pPr>
            <a:r>
              <a:rPr lang="en"/>
              <a:t>Locations </a:t>
            </a:r>
            <a:endParaRPr/>
          </a:p>
          <a:p>
            <a:pPr indent="0" lvl="0" marL="0" rtl="0" algn="l">
              <a:spcBef>
                <a:spcPts val="0"/>
              </a:spcBef>
              <a:spcAft>
                <a:spcPts val="0"/>
              </a:spcAft>
              <a:buNone/>
            </a:pPr>
            <a:r>
              <a:rPr lang="en"/>
              <a:t>Services offered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8e86aebf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8e86aebf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b426ac175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b426ac175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 description need to be added</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78f2a69b4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8f2a69b4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b426ac175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b426ac175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78e86aebf9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8e86aebf9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78e86aebf9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8e86aebf9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78e86aebf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8e86aeb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78e86aebf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78e86aebf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8e86aebf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8e86aebf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8e86aebf9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8e86aebf9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b426ac17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b426ac17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78e86aebf9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78e86aebf9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8e86aebf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8e86aebf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6b426ac175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b426ac175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78e86aebf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78e86aebf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78e86aebf9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8e86aebf9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78e86aebf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78e86aebf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78e86aeb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78e86aeb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6b426ac175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b426ac175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8e86aebf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8e86aebf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78e86aebf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8e86aebf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b426ac17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b426ac17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78e86aebf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8e86aebf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6b426ac175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6b426ac175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78f2a69b4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78f2a69b4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b426ac175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b426ac175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b426ac175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b426ac175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8e86aebf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8e86aebf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8e86aebf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8e86aebf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Talks about each variable of the data set and what it represents as per the table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1.xml"/><Relationship Id="rId4" Type="http://schemas.openxmlformats.org/officeDocument/2006/relationships/image" Target="../media/image28.pn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2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hyperlink" Target="https://github.com/rarpit1994/Churn-Predi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oi.org/10.1017/CBO9781107415324.004" TargetMode="External"/><Relationship Id="rId4" Type="http://schemas.openxmlformats.org/officeDocument/2006/relationships/hyperlink" Target="https://doi.org/10.1109/BIFE.2011.112" TargetMode="External"/><Relationship Id="rId5" Type="http://schemas.openxmlformats.org/officeDocument/2006/relationships/hyperlink" Target="https://doi.org/10.1109/CIG.2018.849044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4.gif"/><Relationship Id="rId4" Type="http://schemas.openxmlformats.org/officeDocument/2006/relationships/image" Target="../media/image32.gif"/><Relationship Id="rId5" Type="http://schemas.openxmlformats.org/officeDocument/2006/relationships/image" Target="../media/image35.gif"/><Relationship Id="rId6" Type="http://schemas.openxmlformats.org/officeDocument/2006/relationships/image" Target="../media/image3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57950" y="97250"/>
            <a:ext cx="82281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Kanit"/>
                <a:ea typeface="Kanit"/>
                <a:cs typeface="Kanit"/>
                <a:sym typeface="Kanit"/>
              </a:rPr>
              <a:t>Customer Churn Prediction For Banking Sector</a:t>
            </a:r>
            <a:endParaRPr>
              <a:solidFill>
                <a:srgbClr val="000000"/>
              </a:solidFill>
              <a:latin typeface="Kanit"/>
              <a:ea typeface="Kanit"/>
              <a:cs typeface="Kanit"/>
              <a:sym typeface="Kanit"/>
            </a:endParaRPr>
          </a:p>
        </p:txBody>
      </p:sp>
      <p:sp>
        <p:nvSpPr>
          <p:cNvPr id="278" name="Google Shape;278;p13"/>
          <p:cNvSpPr txBox="1"/>
          <p:nvPr>
            <p:ph idx="1" type="subTitle"/>
          </p:nvPr>
        </p:nvSpPr>
        <p:spPr>
          <a:xfrm>
            <a:off x="5752150" y="3386725"/>
            <a:ext cx="2673300" cy="123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Kanit"/>
                <a:ea typeface="Kanit"/>
                <a:cs typeface="Kanit"/>
                <a:sym typeface="Kanit"/>
              </a:rPr>
              <a:t>HARMAN BHUTANI</a:t>
            </a:r>
            <a:r>
              <a:rPr lang="en" sz="1800">
                <a:solidFill>
                  <a:srgbClr val="000000"/>
                </a:solidFill>
                <a:latin typeface="Kanit"/>
                <a:ea typeface="Kanit"/>
                <a:cs typeface="Kanit"/>
                <a:sym typeface="Kanit"/>
              </a:rPr>
              <a:t> RAHUL RAJ SHARMA</a:t>
            </a:r>
            <a:endParaRPr sz="1800">
              <a:solidFill>
                <a:srgbClr val="000000"/>
              </a:solidFill>
              <a:latin typeface="Kanit"/>
              <a:ea typeface="Kanit"/>
              <a:cs typeface="Kanit"/>
              <a:sym typeface="Kanit"/>
            </a:endParaRPr>
          </a:p>
          <a:p>
            <a:pPr indent="0" lvl="0" marL="0" rtl="0" algn="l">
              <a:spcBef>
                <a:spcPts val="0"/>
              </a:spcBef>
              <a:spcAft>
                <a:spcPts val="0"/>
              </a:spcAft>
              <a:buNone/>
            </a:pPr>
            <a:r>
              <a:rPr lang="en" sz="1800">
                <a:solidFill>
                  <a:srgbClr val="000000"/>
                </a:solidFill>
                <a:latin typeface="Kanit"/>
                <a:ea typeface="Kanit"/>
                <a:cs typeface="Kanit"/>
                <a:sym typeface="Kanit"/>
              </a:rPr>
              <a:t>ARPIT RATHORE </a:t>
            </a:r>
            <a:endParaRPr sz="1800">
              <a:solidFill>
                <a:srgbClr val="000000"/>
              </a:solidFill>
              <a:latin typeface="Kanit"/>
              <a:ea typeface="Kanit"/>
              <a:cs typeface="Kanit"/>
              <a:sym typeface="Kanit"/>
            </a:endParaRPr>
          </a:p>
          <a:p>
            <a:pPr indent="0" lvl="0" marL="0" rtl="0" algn="l">
              <a:spcBef>
                <a:spcPts val="0"/>
              </a:spcBef>
              <a:spcAft>
                <a:spcPts val="0"/>
              </a:spcAft>
              <a:buNone/>
            </a:pPr>
            <a:r>
              <a:t/>
            </a:r>
            <a:endParaRPr sz="1800">
              <a:solidFill>
                <a:srgbClr val="000000"/>
              </a:solidFill>
              <a:latin typeface="Kanit"/>
              <a:ea typeface="Kanit"/>
              <a:cs typeface="Kanit"/>
              <a:sym typeface="Kanit"/>
            </a:endParaRPr>
          </a:p>
          <a:p>
            <a:pPr indent="0" lvl="0" marL="0" rtl="0" algn="l">
              <a:lnSpc>
                <a:spcPct val="115000"/>
              </a:lnSpc>
              <a:spcBef>
                <a:spcPts val="1200"/>
              </a:spcBef>
              <a:spcAft>
                <a:spcPts val="0"/>
              </a:spcAft>
              <a:buNone/>
            </a:pPr>
            <a:r>
              <a:rPr lang="en" sz="1800">
                <a:solidFill>
                  <a:srgbClr val="000000"/>
                </a:solidFill>
                <a:latin typeface="Kanit"/>
                <a:ea typeface="Kanit"/>
                <a:cs typeface="Kanit"/>
                <a:sym typeface="Kanit"/>
              </a:rPr>
              <a:t> </a:t>
            </a:r>
            <a:endParaRPr sz="1800">
              <a:solidFill>
                <a:srgbClr val="000000"/>
              </a:solidFill>
              <a:latin typeface="Kanit"/>
              <a:ea typeface="Kanit"/>
              <a:cs typeface="Kanit"/>
              <a:sym typeface="Kanit"/>
            </a:endParaRPr>
          </a:p>
          <a:p>
            <a:pPr indent="0" lvl="0" marL="0" rtl="0" algn="l">
              <a:spcBef>
                <a:spcPts val="1200"/>
              </a:spcBef>
              <a:spcAft>
                <a:spcPts val="0"/>
              </a:spcAft>
              <a:buNone/>
            </a:pPr>
            <a:r>
              <a:t/>
            </a:r>
            <a:endParaRPr sz="1800">
              <a:latin typeface="Kanit"/>
              <a:ea typeface="Kanit"/>
              <a:cs typeface="Kanit"/>
              <a:sym typeface="Kanit"/>
            </a:endParaRPr>
          </a:p>
          <a:p>
            <a:pPr indent="0" lvl="0" marL="0" rtl="0" algn="l">
              <a:spcBef>
                <a:spcPts val="0"/>
              </a:spcBef>
              <a:spcAft>
                <a:spcPts val="0"/>
              </a:spcAft>
              <a:buNone/>
            </a:pPr>
            <a:r>
              <a:t/>
            </a:r>
            <a:endParaRPr sz="1800">
              <a:latin typeface="Kanit"/>
              <a:ea typeface="Kanit"/>
              <a:cs typeface="Kanit"/>
              <a:sym typeface="Kanit"/>
            </a:endParaRPr>
          </a:p>
        </p:txBody>
      </p:sp>
      <p:pic>
        <p:nvPicPr>
          <p:cNvPr id="279" name="Google Shape;279;p13"/>
          <p:cNvPicPr preferRelativeResize="0"/>
          <p:nvPr/>
        </p:nvPicPr>
        <p:blipFill>
          <a:blip r:embed="rId3">
            <a:alphaModFix/>
          </a:blip>
          <a:stretch>
            <a:fillRect/>
          </a:stretch>
        </p:blipFill>
        <p:spPr>
          <a:xfrm>
            <a:off x="0" y="1330444"/>
            <a:ext cx="5954974" cy="44662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2"/>
          <p:cNvSpPr txBox="1"/>
          <p:nvPr>
            <p:ph type="title"/>
          </p:nvPr>
        </p:nvSpPr>
        <p:spPr>
          <a:xfrm>
            <a:off x="1317575" y="708900"/>
            <a:ext cx="70305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Categorical &amp; Numerical Features</a:t>
            </a:r>
            <a:endParaRPr>
              <a:latin typeface="Kanit"/>
              <a:ea typeface="Kanit"/>
              <a:cs typeface="Kanit"/>
              <a:sym typeface="Kanit"/>
            </a:endParaRPr>
          </a:p>
        </p:txBody>
      </p:sp>
      <p:graphicFrame>
        <p:nvGraphicFramePr>
          <p:cNvPr id="356" name="Google Shape;356;p22"/>
          <p:cNvGraphicFramePr/>
          <p:nvPr/>
        </p:nvGraphicFramePr>
        <p:xfrm>
          <a:off x="828400" y="2762250"/>
          <a:ext cx="3000000" cy="3000000"/>
        </p:xfrm>
        <a:graphic>
          <a:graphicData uri="http://schemas.openxmlformats.org/drawingml/2006/table">
            <a:tbl>
              <a:tblPr>
                <a:noFill/>
                <a:tableStyleId>{76B3B232-D10C-4048-BB9D-C6780760B500}</a:tableStyleId>
              </a:tblPr>
              <a:tblGrid>
                <a:gridCol w="1809750"/>
                <a:gridCol w="1809750"/>
              </a:tblGrid>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Geography</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France,germany,</a:t>
                      </a:r>
                      <a:br>
                        <a:rPr lang="en">
                          <a:latin typeface="Kanit"/>
                          <a:ea typeface="Kanit"/>
                          <a:cs typeface="Kanit"/>
                          <a:sym typeface="Kanit"/>
                        </a:rPr>
                      </a:br>
                      <a:r>
                        <a:rPr lang="en">
                          <a:latin typeface="Kanit"/>
                          <a:ea typeface="Kanit"/>
                          <a:cs typeface="Kanit"/>
                          <a:sym typeface="Kanit"/>
                        </a:rPr>
                        <a:t>Spain</a:t>
                      </a:r>
                      <a:endParaRPr>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Gender</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Male, Female</a:t>
                      </a:r>
                      <a:endParaRPr>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NumOfProducts</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1, 2, 3, 4</a:t>
                      </a:r>
                      <a:endParaRPr>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HasCrCard</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0 = No, 1 = Yes</a:t>
                      </a:r>
                      <a:endParaRPr>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IsActiveMember</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0 = No, 1 = Yes</a:t>
                      </a:r>
                      <a:endParaRPr>
                        <a:latin typeface="Kanit"/>
                        <a:ea typeface="Kanit"/>
                        <a:cs typeface="Kanit"/>
                        <a:sym typeface="Kanit"/>
                      </a:endParaRPr>
                    </a:p>
                  </a:txBody>
                  <a:tcPr marT="91425" marB="91425" marR="91425" marL="91425"/>
                </a:tc>
              </a:tr>
            </a:tbl>
          </a:graphicData>
        </a:graphic>
      </p:graphicFrame>
      <p:graphicFrame>
        <p:nvGraphicFramePr>
          <p:cNvPr id="357" name="Google Shape;357;p22"/>
          <p:cNvGraphicFramePr/>
          <p:nvPr/>
        </p:nvGraphicFramePr>
        <p:xfrm>
          <a:off x="4814300" y="2758500"/>
          <a:ext cx="3000000" cy="3000000"/>
        </p:xfrm>
        <a:graphic>
          <a:graphicData uri="http://schemas.openxmlformats.org/drawingml/2006/table">
            <a:tbl>
              <a:tblPr>
                <a:noFill/>
                <a:tableStyleId>{76B3B232-D10C-4048-BB9D-C6780760B500}</a:tableStyleId>
              </a:tblPr>
              <a:tblGrid>
                <a:gridCol w="1733550"/>
                <a:gridCol w="1733550"/>
              </a:tblGrid>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CreditScore</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Numerical value given by bank</a:t>
                      </a:r>
                      <a:endParaRPr>
                        <a:latin typeface="Kanit"/>
                        <a:ea typeface="Kanit"/>
                        <a:cs typeface="Kanit"/>
                        <a:sym typeface="Kanit"/>
                      </a:endParaRPr>
                    </a:p>
                  </a:txBody>
                  <a:tcPr marT="91425" marB="91425" marR="91425" marL="91425"/>
                </a:tc>
              </a:tr>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Age</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Customer age</a:t>
                      </a:r>
                      <a:endParaRPr>
                        <a:latin typeface="Kanit"/>
                        <a:ea typeface="Kanit"/>
                        <a:cs typeface="Kanit"/>
                        <a:sym typeface="Kanit"/>
                      </a:endParaRPr>
                    </a:p>
                  </a:txBody>
                  <a:tcPr marT="91425" marB="91425" marR="91425" marL="91425"/>
                </a:tc>
              </a:tr>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Tenure</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Using services </a:t>
                      </a:r>
                      <a:endParaRPr>
                        <a:latin typeface="Kanit"/>
                        <a:ea typeface="Kanit"/>
                        <a:cs typeface="Kanit"/>
                        <a:sym typeface="Kanit"/>
                      </a:endParaRPr>
                    </a:p>
                  </a:txBody>
                  <a:tcPr marT="91425" marB="91425" marR="91425" marL="91425"/>
                </a:tc>
              </a:tr>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Balance</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Current balance</a:t>
                      </a:r>
                      <a:endParaRPr>
                        <a:latin typeface="Kanit"/>
                        <a:ea typeface="Kanit"/>
                        <a:cs typeface="Kanit"/>
                        <a:sym typeface="Kanit"/>
                      </a:endParaRPr>
                    </a:p>
                  </a:txBody>
                  <a:tcPr marT="91425" marB="91425" marR="91425" marL="91425"/>
                </a:tc>
              </a:tr>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EstimatedSalary</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Annual salary </a:t>
                      </a:r>
                      <a:endParaRPr>
                        <a:latin typeface="Kanit"/>
                        <a:ea typeface="Kanit"/>
                        <a:cs typeface="Kanit"/>
                        <a:sym typeface="Kanit"/>
                      </a:endParaRPr>
                    </a:p>
                  </a:txBody>
                  <a:tcPr marT="91425" marB="91425" marR="91425" marL="91425"/>
                </a:tc>
              </a:tr>
            </a:tbl>
          </a:graphicData>
        </a:graphic>
      </p:graphicFrame>
      <p:sp>
        <p:nvSpPr>
          <p:cNvPr id="358" name="Google Shape;358;p22"/>
          <p:cNvSpPr txBox="1"/>
          <p:nvPr/>
        </p:nvSpPr>
        <p:spPr>
          <a:xfrm>
            <a:off x="753425" y="1563975"/>
            <a:ext cx="3619500" cy="10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Kanit"/>
                <a:ea typeface="Kanit"/>
                <a:cs typeface="Kanit"/>
                <a:sym typeface="Kanit"/>
              </a:rPr>
              <a:t>Categorical Features</a:t>
            </a:r>
            <a:br>
              <a:rPr lang="en">
                <a:latin typeface="Kanit"/>
                <a:ea typeface="Kanit"/>
                <a:cs typeface="Kanit"/>
                <a:sym typeface="Kanit"/>
              </a:rPr>
            </a:br>
            <a:r>
              <a:rPr lang="en">
                <a:solidFill>
                  <a:srgbClr val="222222"/>
                </a:solidFill>
                <a:highlight>
                  <a:srgbClr val="FFFFFF"/>
                </a:highlight>
                <a:latin typeface="Kanit"/>
                <a:ea typeface="Kanit"/>
                <a:cs typeface="Kanit"/>
                <a:sym typeface="Kanit"/>
              </a:rPr>
              <a:t>Variable that are fixed or limited number of possible values assigning each individual or other unit of observations</a:t>
            </a:r>
            <a:endParaRPr>
              <a:latin typeface="Kanit"/>
              <a:ea typeface="Kanit"/>
              <a:cs typeface="Kanit"/>
              <a:sym typeface="Kanit"/>
            </a:endParaRPr>
          </a:p>
        </p:txBody>
      </p:sp>
      <p:sp>
        <p:nvSpPr>
          <p:cNvPr id="359" name="Google Shape;359;p22"/>
          <p:cNvSpPr txBox="1"/>
          <p:nvPr/>
        </p:nvSpPr>
        <p:spPr>
          <a:xfrm>
            <a:off x="4814300" y="1563975"/>
            <a:ext cx="3467100" cy="10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Kanit"/>
                <a:ea typeface="Kanit"/>
                <a:cs typeface="Kanit"/>
                <a:sym typeface="Kanit"/>
              </a:rPr>
              <a:t>Numerical</a:t>
            </a:r>
            <a:r>
              <a:rPr lang="en" u="sng">
                <a:latin typeface="Kanit"/>
                <a:ea typeface="Kanit"/>
                <a:cs typeface="Kanit"/>
                <a:sym typeface="Kanit"/>
              </a:rPr>
              <a:t> Features</a:t>
            </a:r>
            <a:br>
              <a:rPr lang="en">
                <a:latin typeface="Kanit"/>
                <a:ea typeface="Kanit"/>
                <a:cs typeface="Kanit"/>
                <a:sym typeface="Kanit"/>
              </a:rPr>
            </a:br>
            <a:r>
              <a:rPr lang="en">
                <a:latin typeface="Kanit"/>
                <a:ea typeface="Kanit"/>
                <a:cs typeface="Kanit"/>
                <a:sym typeface="Kanit"/>
              </a:rPr>
              <a:t>These variables are numerical and have meaning as measurement </a:t>
            </a:r>
            <a:endParaRPr>
              <a:latin typeface="Kanit"/>
              <a:ea typeface="Kanit"/>
              <a:cs typeface="Kanit"/>
              <a:sym typeface="Kani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23"/>
          <p:cNvSpPr txBox="1"/>
          <p:nvPr>
            <p:ph type="title"/>
          </p:nvPr>
        </p:nvSpPr>
        <p:spPr>
          <a:xfrm>
            <a:off x="1291400" y="685325"/>
            <a:ext cx="70305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Descriptive Statistics</a:t>
            </a:r>
            <a:endParaRPr>
              <a:latin typeface="Kanit"/>
              <a:ea typeface="Kanit"/>
              <a:cs typeface="Kanit"/>
              <a:sym typeface="Kanit"/>
            </a:endParaRPr>
          </a:p>
        </p:txBody>
      </p:sp>
      <p:pic>
        <p:nvPicPr>
          <p:cNvPr id="365" name="Google Shape;365;p23"/>
          <p:cNvPicPr preferRelativeResize="0"/>
          <p:nvPr/>
        </p:nvPicPr>
        <p:blipFill>
          <a:blip r:embed="rId3">
            <a:alphaModFix/>
          </a:blip>
          <a:stretch>
            <a:fillRect/>
          </a:stretch>
        </p:blipFill>
        <p:spPr>
          <a:xfrm>
            <a:off x="152400" y="1439525"/>
            <a:ext cx="8828725" cy="355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24"/>
          <p:cNvSpPr txBox="1"/>
          <p:nvPr>
            <p:ph type="title"/>
          </p:nvPr>
        </p:nvSpPr>
        <p:spPr>
          <a:xfrm>
            <a:off x="1303800" y="683675"/>
            <a:ext cx="70305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Outliers Detection </a:t>
            </a:r>
            <a:endParaRPr>
              <a:latin typeface="Kanit"/>
              <a:ea typeface="Kanit"/>
              <a:cs typeface="Kanit"/>
              <a:sym typeface="Kanit"/>
            </a:endParaRPr>
          </a:p>
        </p:txBody>
      </p:sp>
      <p:sp>
        <p:nvSpPr>
          <p:cNvPr id="371" name="Google Shape;371;p24"/>
          <p:cNvSpPr txBox="1"/>
          <p:nvPr>
            <p:ph idx="1" type="body"/>
          </p:nvPr>
        </p:nvSpPr>
        <p:spPr>
          <a:xfrm>
            <a:off x="885350" y="1347775"/>
            <a:ext cx="7641600" cy="3343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400">
                <a:solidFill>
                  <a:srgbClr val="000000"/>
                </a:solidFill>
                <a:highlight>
                  <a:srgbClr val="FFFFFF"/>
                </a:highlight>
                <a:latin typeface="Kanit"/>
                <a:ea typeface="Kanit"/>
                <a:cs typeface="Kanit"/>
                <a:sym typeface="Kanit"/>
              </a:rPr>
              <a:t>Outliers are extreme values that deviate from other observations on data , they may indicate a variability in a measurement, experimental errors or a novelty. </a:t>
            </a:r>
            <a:endParaRPr sz="1400">
              <a:solidFill>
                <a:srgbClr val="000000"/>
              </a:solidFill>
              <a:highlight>
                <a:srgbClr val="FFFFFF"/>
              </a:highlight>
              <a:latin typeface="Kanit"/>
              <a:ea typeface="Kanit"/>
              <a:cs typeface="Kanit"/>
              <a:sym typeface="Kanit"/>
            </a:endParaRPr>
          </a:p>
          <a:p>
            <a:pPr indent="0" lvl="0" marL="0" rtl="0" algn="just">
              <a:lnSpc>
                <a:spcPct val="100000"/>
              </a:lnSpc>
              <a:spcBef>
                <a:spcPts val="0"/>
              </a:spcBef>
              <a:spcAft>
                <a:spcPts val="0"/>
              </a:spcAft>
              <a:buNone/>
            </a:pPr>
            <a:r>
              <a:t/>
            </a:r>
            <a:endParaRPr sz="1400">
              <a:solidFill>
                <a:srgbClr val="000000"/>
              </a:solidFill>
              <a:highlight>
                <a:srgbClr val="FFFFFF"/>
              </a:highlight>
              <a:latin typeface="Kanit"/>
              <a:ea typeface="Kanit"/>
              <a:cs typeface="Kanit"/>
              <a:sym typeface="Kanit"/>
            </a:endParaRPr>
          </a:p>
          <a:p>
            <a:pPr indent="0" lvl="0" marL="0" rtl="0" algn="just">
              <a:lnSpc>
                <a:spcPct val="100000"/>
              </a:lnSpc>
              <a:spcBef>
                <a:spcPts val="0"/>
              </a:spcBef>
              <a:spcAft>
                <a:spcPts val="0"/>
              </a:spcAft>
              <a:buNone/>
            </a:pPr>
            <a:r>
              <a:rPr b="1" lang="en" sz="1400">
                <a:latin typeface="Kanit"/>
                <a:ea typeface="Kanit"/>
                <a:cs typeface="Kanit"/>
                <a:sym typeface="Kanit"/>
              </a:rPr>
              <a:t>Box Plot</a:t>
            </a:r>
            <a:r>
              <a:rPr lang="en" sz="1400">
                <a:latin typeface="Kanit"/>
                <a:ea typeface="Kanit"/>
                <a:cs typeface="Kanit"/>
                <a:sym typeface="Kanit"/>
              </a:rPr>
              <a:t> </a:t>
            </a:r>
            <a:endParaRPr sz="1400">
              <a:latin typeface="Kanit"/>
              <a:ea typeface="Kanit"/>
              <a:cs typeface="Kanit"/>
              <a:sym typeface="Kanit"/>
            </a:endParaRPr>
          </a:p>
          <a:p>
            <a:pPr indent="0" lvl="0" marL="0" rtl="0" algn="just">
              <a:lnSpc>
                <a:spcPct val="100000"/>
              </a:lnSpc>
              <a:spcBef>
                <a:spcPts val="0"/>
              </a:spcBef>
              <a:spcAft>
                <a:spcPts val="0"/>
              </a:spcAft>
              <a:buNone/>
            </a:pPr>
            <a:r>
              <a:t/>
            </a:r>
            <a:endParaRPr sz="1400">
              <a:latin typeface="Kanit"/>
              <a:ea typeface="Kanit"/>
              <a:cs typeface="Kanit"/>
              <a:sym typeface="Kanit"/>
            </a:endParaRPr>
          </a:p>
          <a:p>
            <a:pPr indent="0" lvl="0" marL="0" rtl="0" algn="just">
              <a:lnSpc>
                <a:spcPct val="100000"/>
              </a:lnSpc>
              <a:spcBef>
                <a:spcPts val="0"/>
              </a:spcBef>
              <a:spcAft>
                <a:spcPts val="0"/>
              </a:spcAft>
              <a:buNone/>
            </a:pPr>
            <a:r>
              <a:rPr lang="en" sz="1400">
                <a:solidFill>
                  <a:srgbClr val="222222"/>
                </a:solidFill>
                <a:highlight>
                  <a:srgbClr val="FFFFFF"/>
                </a:highlight>
                <a:latin typeface="Kanit"/>
                <a:ea typeface="Kanit"/>
                <a:cs typeface="Kanit"/>
                <a:sym typeface="Kanit"/>
              </a:rPr>
              <a:t>A boxplot is a standardized way of displaying the distribution of data based on a five number summary (“</a:t>
            </a:r>
            <a:r>
              <a:rPr b="1" lang="en" sz="1400">
                <a:solidFill>
                  <a:srgbClr val="222222"/>
                </a:solidFill>
                <a:highlight>
                  <a:srgbClr val="FFFFFF"/>
                </a:highlight>
                <a:latin typeface="Kanit"/>
                <a:ea typeface="Kanit"/>
                <a:cs typeface="Kanit"/>
                <a:sym typeface="Kanit"/>
              </a:rPr>
              <a:t>Minimum</a:t>
            </a:r>
            <a:r>
              <a:rPr lang="en" sz="1400">
                <a:solidFill>
                  <a:srgbClr val="222222"/>
                </a:solidFill>
                <a:highlight>
                  <a:srgbClr val="FFFFFF"/>
                </a:highlight>
                <a:latin typeface="Kanit"/>
                <a:ea typeface="Kanit"/>
                <a:cs typeface="Kanit"/>
                <a:sym typeface="Kanit"/>
              </a:rPr>
              <a:t>”, </a:t>
            </a:r>
            <a:r>
              <a:rPr b="1" lang="en" sz="1400">
                <a:solidFill>
                  <a:srgbClr val="222222"/>
                </a:solidFill>
                <a:highlight>
                  <a:srgbClr val="FFFFFF"/>
                </a:highlight>
                <a:latin typeface="Kanit"/>
                <a:ea typeface="Kanit"/>
                <a:cs typeface="Kanit"/>
                <a:sym typeface="Kanit"/>
              </a:rPr>
              <a:t>First Quartile (Q1)</a:t>
            </a:r>
            <a:r>
              <a:rPr lang="en" sz="1400">
                <a:solidFill>
                  <a:srgbClr val="222222"/>
                </a:solidFill>
                <a:highlight>
                  <a:srgbClr val="FFFFFF"/>
                </a:highlight>
                <a:latin typeface="Kanit"/>
                <a:ea typeface="Kanit"/>
                <a:cs typeface="Kanit"/>
                <a:sym typeface="Kanit"/>
              </a:rPr>
              <a:t>, </a:t>
            </a:r>
            <a:r>
              <a:rPr b="1" lang="en" sz="1400">
                <a:solidFill>
                  <a:srgbClr val="222222"/>
                </a:solidFill>
                <a:highlight>
                  <a:srgbClr val="FFFFFF"/>
                </a:highlight>
                <a:latin typeface="Kanit"/>
                <a:ea typeface="Kanit"/>
                <a:cs typeface="Kanit"/>
                <a:sym typeface="Kanit"/>
              </a:rPr>
              <a:t>Median (IQR)</a:t>
            </a:r>
            <a:r>
              <a:rPr lang="en" sz="1400">
                <a:solidFill>
                  <a:srgbClr val="222222"/>
                </a:solidFill>
                <a:highlight>
                  <a:srgbClr val="FFFFFF"/>
                </a:highlight>
                <a:latin typeface="Kanit"/>
                <a:ea typeface="Kanit"/>
                <a:cs typeface="Kanit"/>
                <a:sym typeface="Kanit"/>
              </a:rPr>
              <a:t>, </a:t>
            </a:r>
            <a:r>
              <a:rPr b="1" lang="en" sz="1400">
                <a:solidFill>
                  <a:srgbClr val="222222"/>
                </a:solidFill>
                <a:highlight>
                  <a:srgbClr val="FFFFFF"/>
                </a:highlight>
                <a:latin typeface="Kanit"/>
                <a:ea typeface="Kanit"/>
                <a:cs typeface="Kanit"/>
                <a:sym typeface="Kanit"/>
              </a:rPr>
              <a:t>Third Quartile (Q3)</a:t>
            </a:r>
            <a:r>
              <a:rPr lang="en" sz="1400">
                <a:solidFill>
                  <a:srgbClr val="222222"/>
                </a:solidFill>
                <a:highlight>
                  <a:srgbClr val="FFFFFF"/>
                </a:highlight>
                <a:latin typeface="Kanit"/>
                <a:ea typeface="Kanit"/>
                <a:cs typeface="Kanit"/>
                <a:sym typeface="Kanit"/>
              </a:rPr>
              <a:t>, and “</a:t>
            </a:r>
            <a:r>
              <a:rPr b="1" lang="en" sz="1400">
                <a:solidFill>
                  <a:srgbClr val="222222"/>
                </a:solidFill>
                <a:highlight>
                  <a:srgbClr val="FFFFFF"/>
                </a:highlight>
                <a:latin typeface="Kanit"/>
                <a:ea typeface="Kanit"/>
                <a:cs typeface="Kanit"/>
                <a:sym typeface="Kanit"/>
              </a:rPr>
              <a:t>Maximum</a:t>
            </a:r>
            <a:r>
              <a:rPr lang="en" sz="1400">
                <a:solidFill>
                  <a:srgbClr val="222222"/>
                </a:solidFill>
                <a:highlight>
                  <a:srgbClr val="FFFFFF"/>
                </a:highlight>
                <a:latin typeface="Kanit"/>
                <a:ea typeface="Kanit"/>
                <a:cs typeface="Kanit"/>
                <a:sym typeface="Kanit"/>
              </a:rPr>
              <a:t>”)</a:t>
            </a:r>
            <a:endParaRPr sz="1400">
              <a:solidFill>
                <a:srgbClr val="222222"/>
              </a:solidFill>
              <a:highlight>
                <a:srgbClr val="FFFFFF"/>
              </a:highlight>
              <a:latin typeface="Kanit"/>
              <a:ea typeface="Kanit"/>
              <a:cs typeface="Kanit"/>
              <a:sym typeface="Kanit"/>
            </a:endParaRPr>
          </a:p>
          <a:p>
            <a:pPr indent="0" lvl="0" marL="0" rtl="0" algn="l">
              <a:lnSpc>
                <a:spcPct val="100000"/>
              </a:lnSpc>
              <a:spcBef>
                <a:spcPts val="0"/>
              </a:spcBef>
              <a:spcAft>
                <a:spcPts val="0"/>
              </a:spcAft>
              <a:buNone/>
            </a:pPr>
            <a:r>
              <a:t/>
            </a:r>
            <a:endParaRPr sz="1400">
              <a:solidFill>
                <a:srgbClr val="222222"/>
              </a:solidFill>
              <a:highlight>
                <a:srgbClr val="FFFFFF"/>
              </a:highlight>
              <a:latin typeface="Kanit Light"/>
              <a:ea typeface="Kanit Light"/>
              <a:cs typeface="Kanit Light"/>
              <a:sym typeface="Kanit Light"/>
            </a:endParaRPr>
          </a:p>
          <a:p>
            <a:pPr indent="0" lvl="0" marL="0" rtl="0" algn="l">
              <a:lnSpc>
                <a:spcPct val="100000"/>
              </a:lnSpc>
              <a:spcBef>
                <a:spcPts val="0"/>
              </a:spcBef>
              <a:spcAft>
                <a:spcPts val="0"/>
              </a:spcAft>
              <a:buNone/>
            </a:pPr>
            <a:r>
              <a:t/>
            </a:r>
            <a:endParaRPr sz="1400">
              <a:solidFill>
                <a:srgbClr val="222222"/>
              </a:solidFill>
              <a:highlight>
                <a:srgbClr val="FFFFFF"/>
              </a:highlight>
              <a:latin typeface="Kanit Light"/>
              <a:ea typeface="Kanit Light"/>
              <a:cs typeface="Kanit Light"/>
              <a:sym typeface="Kanit Light"/>
            </a:endParaRPr>
          </a:p>
          <a:p>
            <a:pPr indent="0" lvl="0" marL="0" rtl="0" algn="l">
              <a:lnSpc>
                <a:spcPct val="100000"/>
              </a:lnSpc>
              <a:spcBef>
                <a:spcPts val="0"/>
              </a:spcBef>
              <a:spcAft>
                <a:spcPts val="0"/>
              </a:spcAft>
              <a:buNone/>
            </a:pPr>
            <a:r>
              <a:t/>
            </a:r>
            <a:endParaRPr sz="1600">
              <a:solidFill>
                <a:srgbClr val="000000"/>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25"/>
          <p:cNvPicPr preferRelativeResize="0"/>
          <p:nvPr/>
        </p:nvPicPr>
        <p:blipFill rotWithShape="1">
          <a:blip r:embed="rId3">
            <a:alphaModFix/>
          </a:blip>
          <a:srcRect b="56534" l="0" r="0" t="0"/>
          <a:stretch/>
        </p:blipFill>
        <p:spPr>
          <a:xfrm>
            <a:off x="120775" y="864275"/>
            <a:ext cx="4348176" cy="3797076"/>
          </a:xfrm>
          <a:prstGeom prst="rect">
            <a:avLst/>
          </a:prstGeom>
          <a:noFill/>
          <a:ln>
            <a:noFill/>
          </a:ln>
        </p:spPr>
      </p:pic>
      <p:pic>
        <p:nvPicPr>
          <p:cNvPr id="377" name="Google Shape;377;p25"/>
          <p:cNvPicPr preferRelativeResize="0"/>
          <p:nvPr/>
        </p:nvPicPr>
        <p:blipFill rotWithShape="1">
          <a:blip r:embed="rId4">
            <a:alphaModFix/>
          </a:blip>
          <a:srcRect b="55060" l="0" r="41792" t="0"/>
          <a:stretch/>
        </p:blipFill>
        <p:spPr>
          <a:xfrm>
            <a:off x="4874300" y="864275"/>
            <a:ext cx="4126825" cy="3926575"/>
          </a:xfrm>
          <a:prstGeom prst="rect">
            <a:avLst/>
          </a:prstGeom>
          <a:noFill/>
          <a:ln>
            <a:noFill/>
          </a:ln>
        </p:spPr>
      </p:pic>
      <p:sp>
        <p:nvSpPr>
          <p:cNvPr id="378" name="Google Shape;378;p25"/>
          <p:cNvSpPr txBox="1"/>
          <p:nvPr/>
        </p:nvSpPr>
        <p:spPr>
          <a:xfrm>
            <a:off x="1054000" y="194925"/>
            <a:ext cx="27825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Kanit"/>
                <a:ea typeface="Kanit"/>
                <a:cs typeface="Kanit"/>
                <a:sym typeface="Kanit"/>
              </a:rPr>
              <a:t>CreditScore</a:t>
            </a:r>
            <a:endParaRPr sz="2400">
              <a:latin typeface="Kanit"/>
              <a:ea typeface="Kanit"/>
              <a:cs typeface="Kanit"/>
              <a:sym typeface="Kanit"/>
            </a:endParaRPr>
          </a:p>
        </p:txBody>
      </p:sp>
      <p:sp>
        <p:nvSpPr>
          <p:cNvPr id="379" name="Google Shape;379;p25"/>
          <p:cNvSpPr txBox="1"/>
          <p:nvPr/>
        </p:nvSpPr>
        <p:spPr>
          <a:xfrm>
            <a:off x="6102650" y="252950"/>
            <a:ext cx="2023800" cy="4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Kanit"/>
                <a:ea typeface="Kanit"/>
                <a:cs typeface="Kanit"/>
                <a:sym typeface="Kanit"/>
              </a:rPr>
              <a:t>Age</a:t>
            </a:r>
            <a:endParaRPr sz="2400">
              <a:latin typeface="Kanit"/>
              <a:ea typeface="Kanit"/>
              <a:cs typeface="Kanit"/>
              <a:sym typeface="Kani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26"/>
          <p:cNvSpPr txBox="1"/>
          <p:nvPr/>
        </p:nvSpPr>
        <p:spPr>
          <a:xfrm>
            <a:off x="5649775" y="1409000"/>
            <a:ext cx="3346500" cy="3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85" name="Google Shape;385;p26"/>
          <p:cNvPicPr preferRelativeResize="0"/>
          <p:nvPr/>
        </p:nvPicPr>
        <p:blipFill rotWithShape="1">
          <a:blip r:embed="rId3">
            <a:alphaModFix/>
          </a:blip>
          <a:srcRect b="54514" l="0" r="49410" t="0"/>
          <a:stretch/>
        </p:blipFill>
        <p:spPr>
          <a:xfrm>
            <a:off x="162925" y="963975"/>
            <a:ext cx="4527350" cy="3800076"/>
          </a:xfrm>
          <a:prstGeom prst="rect">
            <a:avLst/>
          </a:prstGeom>
          <a:noFill/>
          <a:ln>
            <a:noFill/>
          </a:ln>
        </p:spPr>
      </p:pic>
      <p:pic>
        <p:nvPicPr>
          <p:cNvPr id="386" name="Google Shape;386;p26"/>
          <p:cNvPicPr preferRelativeResize="0"/>
          <p:nvPr/>
        </p:nvPicPr>
        <p:blipFill rotWithShape="1">
          <a:blip r:embed="rId4">
            <a:alphaModFix/>
          </a:blip>
          <a:srcRect b="54304" l="0" r="38294" t="0"/>
          <a:stretch/>
        </p:blipFill>
        <p:spPr>
          <a:xfrm>
            <a:off x="4732450" y="1011825"/>
            <a:ext cx="4306174" cy="3752226"/>
          </a:xfrm>
          <a:prstGeom prst="rect">
            <a:avLst/>
          </a:prstGeom>
          <a:noFill/>
          <a:ln>
            <a:noFill/>
          </a:ln>
        </p:spPr>
      </p:pic>
      <p:sp>
        <p:nvSpPr>
          <p:cNvPr id="387" name="Google Shape;387;p26"/>
          <p:cNvSpPr txBox="1"/>
          <p:nvPr/>
        </p:nvSpPr>
        <p:spPr>
          <a:xfrm>
            <a:off x="1075050" y="305650"/>
            <a:ext cx="21291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Kanit"/>
                <a:ea typeface="Kanit"/>
                <a:cs typeface="Kanit"/>
                <a:sym typeface="Kanit"/>
              </a:rPr>
              <a:t>Tenure</a:t>
            </a:r>
            <a:endParaRPr sz="2400">
              <a:latin typeface="Kanit"/>
              <a:ea typeface="Kanit"/>
              <a:cs typeface="Kanit"/>
              <a:sym typeface="Kanit"/>
            </a:endParaRPr>
          </a:p>
        </p:txBody>
      </p:sp>
      <p:sp>
        <p:nvSpPr>
          <p:cNvPr id="388" name="Google Shape;388;p26"/>
          <p:cNvSpPr txBox="1"/>
          <p:nvPr/>
        </p:nvSpPr>
        <p:spPr>
          <a:xfrm>
            <a:off x="6018325" y="368900"/>
            <a:ext cx="22134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Kanit"/>
                <a:ea typeface="Kanit"/>
                <a:cs typeface="Kanit"/>
                <a:sym typeface="Kanit"/>
              </a:rPr>
              <a:t>Balance</a:t>
            </a:r>
            <a:endParaRPr sz="2400">
              <a:latin typeface="Kanit"/>
              <a:ea typeface="Kanit"/>
              <a:cs typeface="Kanit"/>
              <a:sym typeface="Kani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27"/>
          <p:cNvSpPr txBox="1"/>
          <p:nvPr>
            <p:ph type="title"/>
          </p:nvPr>
        </p:nvSpPr>
        <p:spPr>
          <a:xfrm>
            <a:off x="1303800" y="708000"/>
            <a:ext cx="70305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Features Scaling</a:t>
            </a:r>
            <a:endParaRPr>
              <a:latin typeface="Kanit"/>
              <a:ea typeface="Kanit"/>
              <a:cs typeface="Kanit"/>
              <a:sym typeface="Kanit"/>
            </a:endParaRPr>
          </a:p>
        </p:txBody>
      </p:sp>
      <p:sp>
        <p:nvSpPr>
          <p:cNvPr id="394" name="Google Shape;394;p27"/>
          <p:cNvSpPr txBox="1"/>
          <p:nvPr/>
        </p:nvSpPr>
        <p:spPr>
          <a:xfrm>
            <a:off x="1157525" y="1495725"/>
            <a:ext cx="7585500" cy="337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b="1" lang="en">
                <a:solidFill>
                  <a:srgbClr val="222222"/>
                </a:solidFill>
                <a:highlight>
                  <a:srgbClr val="FFFFFF"/>
                </a:highlight>
                <a:latin typeface="Kanit"/>
                <a:ea typeface="Kanit"/>
                <a:cs typeface="Kanit"/>
                <a:sym typeface="Kanit"/>
              </a:rPr>
              <a:t>Feature scaling</a:t>
            </a:r>
            <a:r>
              <a:rPr lang="en">
                <a:solidFill>
                  <a:srgbClr val="222222"/>
                </a:solidFill>
                <a:highlight>
                  <a:srgbClr val="FFFFFF"/>
                </a:highlight>
                <a:latin typeface="Kanit"/>
                <a:ea typeface="Kanit"/>
                <a:cs typeface="Kanit"/>
                <a:sym typeface="Kanit"/>
              </a:rPr>
              <a:t> is a method used to normalize the range of independent variables or features of data</a:t>
            </a:r>
            <a:endParaRPr>
              <a:solidFill>
                <a:srgbClr val="222222"/>
              </a:solidFill>
              <a:highlight>
                <a:srgbClr val="FFFFFF"/>
              </a:highlight>
              <a:latin typeface="Kanit"/>
              <a:ea typeface="Kanit"/>
              <a:cs typeface="Kanit"/>
              <a:sym typeface="Kanit"/>
            </a:endParaRPr>
          </a:p>
          <a:p>
            <a:pPr indent="0" lvl="0" marL="457200" rtl="0" algn="l">
              <a:spcBef>
                <a:spcPts val="0"/>
              </a:spcBef>
              <a:spcAft>
                <a:spcPts val="0"/>
              </a:spcAft>
              <a:buNone/>
            </a:pPr>
            <a:r>
              <a:t/>
            </a:r>
            <a:endParaRPr>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We have normalize the dataset using </a:t>
            </a:r>
            <a:r>
              <a:rPr lang="en">
                <a:latin typeface="Kanit"/>
                <a:ea typeface="Kanit"/>
                <a:cs typeface="Kanit"/>
                <a:sym typeface="Kanit"/>
              </a:rPr>
              <a:t>standardization mechanism</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Nunito"/>
              <a:buChar char="●"/>
            </a:pPr>
            <a:r>
              <a:rPr lang="en">
                <a:solidFill>
                  <a:srgbClr val="222222"/>
                </a:solidFill>
                <a:highlight>
                  <a:srgbClr val="FFFFFF"/>
                </a:highlight>
                <a:latin typeface="Kanit"/>
                <a:ea typeface="Kanit"/>
                <a:cs typeface="Kanit"/>
                <a:sym typeface="Kanit"/>
              </a:rPr>
              <a:t>Feature </a:t>
            </a:r>
            <a:r>
              <a:rPr b="1" lang="en">
                <a:solidFill>
                  <a:srgbClr val="222222"/>
                </a:solidFill>
                <a:highlight>
                  <a:srgbClr val="FFFFFF"/>
                </a:highlight>
                <a:latin typeface="Kanit"/>
                <a:ea typeface="Kanit"/>
                <a:cs typeface="Kanit"/>
                <a:sym typeface="Kanit"/>
              </a:rPr>
              <a:t>standardization</a:t>
            </a:r>
            <a:r>
              <a:rPr lang="en">
                <a:solidFill>
                  <a:srgbClr val="222222"/>
                </a:solidFill>
                <a:highlight>
                  <a:srgbClr val="FFFFFF"/>
                </a:highlight>
                <a:latin typeface="Kanit"/>
                <a:ea typeface="Kanit"/>
                <a:cs typeface="Kanit"/>
                <a:sym typeface="Kanit"/>
              </a:rPr>
              <a:t> makes the values of each feature in the data have zero-mean (when subtracting the mean in the numerator) and unit-variance.</a:t>
            </a:r>
            <a:r>
              <a:rPr lang="en">
                <a:latin typeface="Kanit"/>
                <a:ea typeface="Kanit"/>
                <a:cs typeface="Kanit"/>
                <a:sym typeface="Kanit"/>
              </a:rPr>
              <a:t>  </a:t>
            </a:r>
            <a:endParaRPr>
              <a:latin typeface="Kanit"/>
              <a:ea typeface="Kanit"/>
              <a:cs typeface="Kanit"/>
              <a:sym typeface="Kanit"/>
            </a:endParaRPr>
          </a:p>
          <a:p>
            <a:pPr indent="0" lvl="0" marL="457200" rtl="0" algn="l">
              <a:spcBef>
                <a:spcPts val="0"/>
              </a:spcBef>
              <a:spcAft>
                <a:spcPts val="0"/>
              </a:spcAft>
              <a:buNone/>
            </a:pPr>
            <a:r>
              <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p:txBody>
      </p:sp>
      <p:pic>
        <p:nvPicPr>
          <p:cNvPr id="395" name="Google Shape;395;p27"/>
          <p:cNvPicPr preferRelativeResize="0"/>
          <p:nvPr/>
        </p:nvPicPr>
        <p:blipFill>
          <a:blip r:embed="rId3">
            <a:alphaModFix/>
          </a:blip>
          <a:stretch>
            <a:fillRect/>
          </a:stretch>
        </p:blipFill>
        <p:spPr>
          <a:xfrm>
            <a:off x="1558500" y="3653250"/>
            <a:ext cx="6775799" cy="92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28"/>
          <p:cNvSpPr txBox="1"/>
          <p:nvPr>
            <p:ph type="title"/>
          </p:nvPr>
        </p:nvSpPr>
        <p:spPr>
          <a:xfrm>
            <a:off x="1291400" y="672950"/>
            <a:ext cx="70305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a:t>
            </a:r>
            <a:r>
              <a:rPr lang="en">
                <a:latin typeface="Kanit"/>
                <a:ea typeface="Kanit"/>
                <a:cs typeface="Kanit"/>
                <a:sym typeface="Kanit"/>
              </a:rPr>
              <a:t>Splitting</a:t>
            </a:r>
            <a:r>
              <a:rPr lang="en">
                <a:latin typeface="Kanit"/>
                <a:ea typeface="Kanit"/>
                <a:cs typeface="Kanit"/>
                <a:sym typeface="Kanit"/>
              </a:rPr>
              <a:t> ( Train, Validation, Test)</a:t>
            </a:r>
            <a:endParaRPr>
              <a:latin typeface="Kanit"/>
              <a:ea typeface="Kanit"/>
              <a:cs typeface="Kanit"/>
              <a:sym typeface="Kanit"/>
            </a:endParaRPr>
          </a:p>
        </p:txBody>
      </p:sp>
      <p:pic>
        <p:nvPicPr>
          <p:cNvPr id="401" name="Google Shape;401;p28"/>
          <p:cNvPicPr preferRelativeResize="0"/>
          <p:nvPr/>
        </p:nvPicPr>
        <p:blipFill>
          <a:blip r:embed="rId3">
            <a:alphaModFix/>
          </a:blip>
          <a:stretch>
            <a:fillRect/>
          </a:stretch>
        </p:blipFill>
        <p:spPr>
          <a:xfrm>
            <a:off x="152400" y="1379450"/>
            <a:ext cx="3611650" cy="3611650"/>
          </a:xfrm>
          <a:prstGeom prst="rect">
            <a:avLst/>
          </a:prstGeom>
          <a:noFill/>
          <a:ln>
            <a:noFill/>
          </a:ln>
        </p:spPr>
      </p:pic>
      <p:sp>
        <p:nvSpPr>
          <p:cNvPr id="402" name="Google Shape;402;p28"/>
          <p:cNvSpPr txBox="1"/>
          <p:nvPr/>
        </p:nvSpPr>
        <p:spPr>
          <a:xfrm>
            <a:off x="4277725" y="1398075"/>
            <a:ext cx="4607400" cy="35211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Kanit"/>
              <a:buChar char="●"/>
            </a:pPr>
            <a:r>
              <a:rPr lang="en" sz="1800">
                <a:latin typeface="Kanit"/>
                <a:ea typeface="Kanit"/>
                <a:cs typeface="Kanit"/>
                <a:sym typeface="Kanit"/>
              </a:rPr>
              <a:t>Dataset is divided into three groups Training dataset, Validation dataset and Test dataset</a:t>
            </a:r>
            <a:endParaRPr sz="1800">
              <a:latin typeface="Kanit"/>
              <a:ea typeface="Kanit"/>
              <a:cs typeface="Kanit"/>
              <a:sym typeface="Kanit"/>
            </a:endParaRPr>
          </a:p>
          <a:p>
            <a:pPr indent="0" lvl="0" marL="0" rtl="0" algn="just">
              <a:spcBef>
                <a:spcPts val="0"/>
              </a:spcBef>
              <a:spcAft>
                <a:spcPts val="0"/>
              </a:spcAft>
              <a:buNone/>
            </a:pPr>
            <a:r>
              <a:t/>
            </a:r>
            <a:endParaRPr sz="1800">
              <a:latin typeface="Kanit"/>
              <a:ea typeface="Kanit"/>
              <a:cs typeface="Kanit"/>
              <a:sym typeface="Kanit"/>
            </a:endParaRPr>
          </a:p>
          <a:p>
            <a:pPr indent="-342900" lvl="0" marL="457200" rtl="0" algn="just">
              <a:spcBef>
                <a:spcPts val="0"/>
              </a:spcBef>
              <a:spcAft>
                <a:spcPts val="0"/>
              </a:spcAft>
              <a:buClr>
                <a:srgbClr val="333333"/>
              </a:buClr>
              <a:buSzPts val="1800"/>
              <a:buFont typeface="Kanit"/>
              <a:buChar char="●"/>
            </a:pPr>
            <a:r>
              <a:rPr lang="en" sz="1800">
                <a:solidFill>
                  <a:srgbClr val="333333"/>
                </a:solidFill>
                <a:highlight>
                  <a:srgbClr val="FFFFFF"/>
                </a:highlight>
                <a:latin typeface="Kanit"/>
                <a:ea typeface="Kanit"/>
                <a:cs typeface="Kanit"/>
                <a:sym typeface="Kanit"/>
              </a:rPr>
              <a:t>Total Samples= 10,000</a:t>
            </a:r>
            <a:endParaRPr sz="1800">
              <a:solidFill>
                <a:srgbClr val="333333"/>
              </a:solidFill>
              <a:highlight>
                <a:srgbClr val="FFFFFF"/>
              </a:highlight>
              <a:latin typeface="Kanit"/>
              <a:ea typeface="Kanit"/>
              <a:cs typeface="Kanit"/>
              <a:sym typeface="Kanit"/>
            </a:endParaRPr>
          </a:p>
          <a:p>
            <a:pPr indent="0" lvl="0" marL="457200" rtl="0" algn="just">
              <a:spcBef>
                <a:spcPts val="0"/>
              </a:spcBef>
              <a:spcAft>
                <a:spcPts val="0"/>
              </a:spcAft>
              <a:buNone/>
            </a:pPr>
            <a:r>
              <a:t/>
            </a:r>
            <a:endParaRPr sz="1800">
              <a:solidFill>
                <a:srgbClr val="333333"/>
              </a:solidFill>
              <a:highlight>
                <a:srgbClr val="FFFFFF"/>
              </a:highlight>
              <a:latin typeface="Kanit"/>
              <a:ea typeface="Kanit"/>
              <a:cs typeface="Kanit"/>
              <a:sym typeface="Kanit"/>
            </a:endParaRPr>
          </a:p>
          <a:p>
            <a:pPr indent="-342900" lvl="0" marL="457200" rtl="0" algn="just">
              <a:spcBef>
                <a:spcPts val="0"/>
              </a:spcBef>
              <a:spcAft>
                <a:spcPts val="0"/>
              </a:spcAft>
              <a:buClr>
                <a:srgbClr val="333333"/>
              </a:buClr>
              <a:buSzPts val="1800"/>
              <a:buFont typeface="Kanit"/>
              <a:buChar char="●"/>
            </a:pPr>
            <a:r>
              <a:rPr lang="en" sz="1800">
                <a:solidFill>
                  <a:srgbClr val="333333"/>
                </a:solidFill>
                <a:highlight>
                  <a:srgbClr val="FFFFFF"/>
                </a:highlight>
                <a:latin typeface="Kanit"/>
                <a:ea typeface="Kanit"/>
                <a:cs typeface="Kanit"/>
                <a:sym typeface="Kanit"/>
              </a:rPr>
              <a:t>Training Samples = 7,000</a:t>
            </a:r>
            <a:endParaRPr sz="1800">
              <a:solidFill>
                <a:srgbClr val="333333"/>
              </a:solidFill>
              <a:highlight>
                <a:srgbClr val="FFFFFF"/>
              </a:highlight>
              <a:latin typeface="Kanit"/>
              <a:ea typeface="Kanit"/>
              <a:cs typeface="Kanit"/>
              <a:sym typeface="Kanit"/>
            </a:endParaRPr>
          </a:p>
          <a:p>
            <a:pPr indent="0" lvl="0" marL="457200" rtl="0" algn="just">
              <a:spcBef>
                <a:spcPts val="0"/>
              </a:spcBef>
              <a:spcAft>
                <a:spcPts val="0"/>
              </a:spcAft>
              <a:buNone/>
            </a:pPr>
            <a:r>
              <a:t/>
            </a:r>
            <a:endParaRPr sz="1800">
              <a:solidFill>
                <a:srgbClr val="333333"/>
              </a:solidFill>
              <a:highlight>
                <a:srgbClr val="FFFFFF"/>
              </a:highlight>
              <a:latin typeface="Kanit"/>
              <a:ea typeface="Kanit"/>
              <a:cs typeface="Kanit"/>
              <a:sym typeface="Kanit"/>
            </a:endParaRPr>
          </a:p>
          <a:p>
            <a:pPr indent="-342900" lvl="0" marL="457200" rtl="0" algn="just">
              <a:spcBef>
                <a:spcPts val="0"/>
              </a:spcBef>
              <a:spcAft>
                <a:spcPts val="0"/>
              </a:spcAft>
              <a:buClr>
                <a:srgbClr val="333333"/>
              </a:buClr>
              <a:buSzPts val="1800"/>
              <a:buFont typeface="Kanit"/>
              <a:buChar char="●"/>
            </a:pPr>
            <a:r>
              <a:rPr lang="en" sz="1800">
                <a:solidFill>
                  <a:srgbClr val="333333"/>
                </a:solidFill>
                <a:highlight>
                  <a:srgbClr val="FFFFFF"/>
                </a:highlight>
                <a:latin typeface="Kanit"/>
                <a:ea typeface="Kanit"/>
                <a:cs typeface="Kanit"/>
                <a:sym typeface="Kanit"/>
              </a:rPr>
              <a:t>Validation Samples = 1,000</a:t>
            </a:r>
            <a:endParaRPr sz="1800">
              <a:solidFill>
                <a:srgbClr val="333333"/>
              </a:solidFill>
              <a:highlight>
                <a:srgbClr val="FFFFFF"/>
              </a:highlight>
              <a:latin typeface="Kanit"/>
              <a:ea typeface="Kanit"/>
              <a:cs typeface="Kanit"/>
              <a:sym typeface="Kanit"/>
            </a:endParaRPr>
          </a:p>
          <a:p>
            <a:pPr indent="0" lvl="0" marL="457200" rtl="0" algn="just">
              <a:spcBef>
                <a:spcPts val="0"/>
              </a:spcBef>
              <a:spcAft>
                <a:spcPts val="0"/>
              </a:spcAft>
              <a:buNone/>
            </a:pPr>
            <a:r>
              <a:t/>
            </a:r>
            <a:endParaRPr sz="1800">
              <a:solidFill>
                <a:srgbClr val="333333"/>
              </a:solidFill>
              <a:highlight>
                <a:srgbClr val="FFFFFF"/>
              </a:highlight>
              <a:latin typeface="Kanit"/>
              <a:ea typeface="Kanit"/>
              <a:cs typeface="Kanit"/>
              <a:sym typeface="Kanit"/>
            </a:endParaRPr>
          </a:p>
          <a:p>
            <a:pPr indent="-342900" lvl="0" marL="457200" rtl="0" algn="just">
              <a:spcBef>
                <a:spcPts val="0"/>
              </a:spcBef>
              <a:spcAft>
                <a:spcPts val="0"/>
              </a:spcAft>
              <a:buClr>
                <a:srgbClr val="333333"/>
              </a:buClr>
              <a:buSzPts val="1800"/>
              <a:buFont typeface="Kanit"/>
              <a:buChar char="●"/>
            </a:pPr>
            <a:r>
              <a:rPr lang="en" sz="1800">
                <a:solidFill>
                  <a:srgbClr val="333333"/>
                </a:solidFill>
                <a:highlight>
                  <a:srgbClr val="FFFFFF"/>
                </a:highlight>
                <a:latin typeface="Kanit"/>
                <a:ea typeface="Kanit"/>
                <a:cs typeface="Kanit"/>
                <a:sym typeface="Kanit"/>
              </a:rPr>
              <a:t>Testing Samples = 2,000</a:t>
            </a:r>
            <a:endParaRPr sz="1800">
              <a:solidFill>
                <a:srgbClr val="333333"/>
              </a:solidFill>
              <a:highlight>
                <a:srgbClr val="FFFFFF"/>
              </a:highlight>
              <a:latin typeface="Kanit"/>
              <a:ea typeface="Kanit"/>
              <a:cs typeface="Kanit"/>
              <a:sym typeface="Kanit"/>
            </a:endParaRPr>
          </a:p>
          <a:p>
            <a:pPr indent="0" lvl="0" marL="0" rtl="0" algn="l">
              <a:spcBef>
                <a:spcPts val="0"/>
              </a:spcBef>
              <a:spcAft>
                <a:spcPts val="0"/>
              </a:spcAft>
              <a:buNone/>
            </a:pPr>
            <a:r>
              <a:t/>
            </a:r>
            <a:endParaRPr>
              <a:solidFill>
                <a:srgbClr val="333333"/>
              </a:solidFill>
              <a:highlight>
                <a:srgbClr val="FFFFFF"/>
              </a:highlight>
              <a:latin typeface="Kanit"/>
              <a:ea typeface="Kanit"/>
              <a:cs typeface="Kanit"/>
              <a:sym typeface="Kanit"/>
            </a:endParaRPr>
          </a:p>
          <a:p>
            <a:pPr indent="0" lvl="0" marL="0" rtl="0" algn="l">
              <a:spcBef>
                <a:spcPts val="0"/>
              </a:spcBef>
              <a:spcAft>
                <a:spcPts val="0"/>
              </a:spcAft>
              <a:buNone/>
            </a:pPr>
            <a:r>
              <a:rPr lang="en">
                <a:solidFill>
                  <a:srgbClr val="333333"/>
                </a:solidFill>
                <a:highlight>
                  <a:srgbClr val="FFFFFF"/>
                </a:highlight>
                <a:latin typeface="Kanit"/>
                <a:ea typeface="Kanit"/>
                <a:cs typeface="Kanit"/>
                <a:sym typeface="Kanit"/>
              </a:rPr>
              <a:t>	 </a:t>
            </a:r>
            <a:endParaRPr>
              <a:solidFill>
                <a:srgbClr val="333333"/>
              </a:solidFill>
              <a:highlight>
                <a:srgbClr val="FFFFFF"/>
              </a:highlight>
              <a:latin typeface="Kanit"/>
              <a:ea typeface="Kanit"/>
              <a:cs typeface="Kanit"/>
              <a:sym typeface="Kani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29"/>
          <p:cNvSpPr/>
          <p:nvPr/>
        </p:nvSpPr>
        <p:spPr>
          <a:xfrm>
            <a:off x="698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408" name="Google Shape;408;p29"/>
          <p:cNvSpPr/>
          <p:nvPr/>
        </p:nvSpPr>
        <p:spPr>
          <a:xfrm>
            <a:off x="1792650" y="1945850"/>
            <a:ext cx="2013900" cy="706500"/>
          </a:xfrm>
          <a:prstGeom prst="chevron">
            <a:avLst>
              <a:gd fmla="val 50000"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Pre- Analytics</a:t>
            </a:r>
            <a:endParaRPr b="1">
              <a:latin typeface="Kanit"/>
              <a:ea typeface="Kanit"/>
              <a:cs typeface="Kanit"/>
              <a:sym typeface="Kanit"/>
            </a:endParaRPr>
          </a:p>
        </p:txBody>
      </p:sp>
      <p:sp>
        <p:nvSpPr>
          <p:cNvPr id="409" name="Google Shape;409;p29"/>
          <p:cNvSpPr/>
          <p:nvPr/>
        </p:nvSpPr>
        <p:spPr>
          <a:xfrm>
            <a:off x="35154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410" name="Google Shape;410;p29"/>
          <p:cNvSpPr/>
          <p:nvPr/>
        </p:nvSpPr>
        <p:spPr>
          <a:xfrm>
            <a:off x="5237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 </a:t>
            </a:r>
            <a:endParaRPr>
              <a:latin typeface="Kanit"/>
              <a:ea typeface="Kanit"/>
              <a:cs typeface="Kanit"/>
              <a:sym typeface="Kanit"/>
            </a:endParaRPr>
          </a:p>
        </p:txBody>
      </p:sp>
      <p:sp>
        <p:nvSpPr>
          <p:cNvPr id="411" name="Google Shape;411;p29"/>
          <p:cNvSpPr/>
          <p:nvPr/>
        </p:nvSpPr>
        <p:spPr>
          <a:xfrm>
            <a:off x="6961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0"/>
          <p:cNvSpPr txBox="1"/>
          <p:nvPr>
            <p:ph type="title"/>
          </p:nvPr>
        </p:nvSpPr>
        <p:spPr>
          <a:xfrm>
            <a:off x="1315725" y="340550"/>
            <a:ext cx="70305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800">
                <a:latin typeface="Kanit Medium"/>
                <a:ea typeface="Kanit Medium"/>
                <a:cs typeface="Kanit Medium"/>
                <a:sym typeface="Kanit Medium"/>
              </a:rPr>
              <a:t>Categorical Data Visualization</a:t>
            </a:r>
            <a:endParaRPr b="0" sz="4800">
              <a:latin typeface="Kanit Medium"/>
              <a:ea typeface="Kanit Medium"/>
              <a:cs typeface="Kanit Medium"/>
              <a:sym typeface="Kanit Medium"/>
            </a:endParaRPr>
          </a:p>
        </p:txBody>
      </p:sp>
      <p:pic>
        <p:nvPicPr>
          <p:cNvPr id="417" name="Google Shape;417;p30"/>
          <p:cNvPicPr preferRelativeResize="0"/>
          <p:nvPr/>
        </p:nvPicPr>
        <p:blipFill>
          <a:blip r:embed="rId3">
            <a:alphaModFix/>
          </a:blip>
          <a:stretch>
            <a:fillRect/>
          </a:stretch>
        </p:blipFill>
        <p:spPr>
          <a:xfrm>
            <a:off x="2309825" y="1678775"/>
            <a:ext cx="4822025" cy="3348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31"/>
          <p:cNvSpPr txBox="1"/>
          <p:nvPr>
            <p:ph type="title"/>
          </p:nvPr>
        </p:nvSpPr>
        <p:spPr>
          <a:xfrm>
            <a:off x="1319075" y="661750"/>
            <a:ext cx="70305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Geography</a:t>
            </a:r>
            <a:endParaRPr>
              <a:latin typeface="Kanit"/>
              <a:ea typeface="Kanit"/>
              <a:cs typeface="Kanit"/>
              <a:sym typeface="Kanit"/>
            </a:endParaRPr>
          </a:p>
        </p:txBody>
      </p:sp>
      <p:pic>
        <p:nvPicPr>
          <p:cNvPr id="423" name="Google Shape;423;p31"/>
          <p:cNvPicPr preferRelativeResize="0"/>
          <p:nvPr/>
        </p:nvPicPr>
        <p:blipFill>
          <a:blip r:embed="rId3">
            <a:alphaModFix/>
          </a:blip>
          <a:stretch>
            <a:fillRect/>
          </a:stretch>
        </p:blipFill>
        <p:spPr>
          <a:xfrm>
            <a:off x="152400" y="1622475"/>
            <a:ext cx="5487949" cy="3368625"/>
          </a:xfrm>
          <a:prstGeom prst="rect">
            <a:avLst/>
          </a:prstGeom>
          <a:noFill/>
          <a:ln>
            <a:noFill/>
          </a:ln>
        </p:spPr>
      </p:pic>
      <p:sp>
        <p:nvSpPr>
          <p:cNvPr id="424" name="Google Shape;424;p31"/>
          <p:cNvSpPr txBox="1"/>
          <p:nvPr/>
        </p:nvSpPr>
        <p:spPr>
          <a:xfrm>
            <a:off x="5781950" y="1508425"/>
            <a:ext cx="3239400" cy="342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a:t>
            </a:r>
            <a:r>
              <a:rPr lang="en">
                <a:latin typeface="Kanit"/>
                <a:ea typeface="Kanit"/>
                <a:cs typeface="Kanit"/>
                <a:sym typeface="Kanit"/>
              </a:rPr>
              <a:t>categorical</a:t>
            </a:r>
            <a:r>
              <a:rPr lang="en">
                <a:latin typeface="Kanit"/>
                <a:ea typeface="Kanit"/>
                <a:cs typeface="Kanit"/>
                <a:sym typeface="Kanit"/>
              </a:rPr>
              <a:t> variable Geography.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in each country divided as churn customers and non-churn customers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Used to compare the churn and non-churn ratio as per the country </a:t>
            </a:r>
            <a:endParaRPr>
              <a:latin typeface="Kanit"/>
              <a:ea typeface="Kanit"/>
              <a:cs typeface="Kanit"/>
              <a:sym typeface="Kani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2006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Agenda</a:t>
            </a:r>
            <a:endParaRPr>
              <a:latin typeface="Kanit"/>
              <a:ea typeface="Kanit"/>
              <a:cs typeface="Kanit"/>
              <a:sym typeface="Kanit"/>
            </a:endParaRPr>
          </a:p>
        </p:txBody>
      </p:sp>
      <p:sp>
        <p:nvSpPr>
          <p:cNvPr id="285" name="Google Shape;285;p14"/>
          <p:cNvSpPr txBox="1"/>
          <p:nvPr>
            <p:ph idx="1" type="body"/>
          </p:nvPr>
        </p:nvSpPr>
        <p:spPr>
          <a:xfrm>
            <a:off x="1303800" y="14517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Kanit"/>
              <a:buChar char="●"/>
            </a:pPr>
            <a:r>
              <a:rPr lang="en" sz="1800">
                <a:latin typeface="Kanit"/>
                <a:ea typeface="Kanit"/>
                <a:cs typeface="Kanit"/>
                <a:sym typeface="Kanit"/>
              </a:rPr>
              <a:t>Introduction : Customer Churn &amp; Use in banking</a:t>
            </a:r>
            <a:endParaRPr sz="1800">
              <a:latin typeface="Kanit"/>
              <a:ea typeface="Kanit"/>
              <a:cs typeface="Kanit"/>
              <a:sym typeface="Kanit"/>
            </a:endParaRPr>
          </a:p>
          <a:p>
            <a:pPr indent="-342900" lvl="0" marL="457200" rtl="0" algn="l">
              <a:spcBef>
                <a:spcPts val="0"/>
              </a:spcBef>
              <a:spcAft>
                <a:spcPts val="0"/>
              </a:spcAft>
              <a:buSzPts val="1800"/>
              <a:buFont typeface="Kanit"/>
              <a:buChar char="●"/>
            </a:pPr>
            <a:r>
              <a:rPr lang="en" sz="1800">
                <a:latin typeface="Kanit"/>
                <a:ea typeface="Kanit"/>
                <a:cs typeface="Kanit"/>
                <a:sym typeface="Kanit"/>
              </a:rPr>
              <a:t>Business Challenges &amp; Project Objective </a:t>
            </a:r>
            <a:endParaRPr sz="1800">
              <a:latin typeface="Kanit"/>
              <a:ea typeface="Kanit"/>
              <a:cs typeface="Kanit"/>
              <a:sym typeface="Kanit"/>
            </a:endParaRPr>
          </a:p>
          <a:p>
            <a:pPr indent="-342900" lvl="0" marL="457200" rtl="0" algn="l">
              <a:spcBef>
                <a:spcPts val="0"/>
              </a:spcBef>
              <a:spcAft>
                <a:spcPts val="0"/>
              </a:spcAft>
              <a:buSzPts val="1800"/>
              <a:buFont typeface="Kanit"/>
              <a:buChar char="●"/>
            </a:pPr>
            <a:r>
              <a:rPr lang="en" sz="1800">
                <a:latin typeface="Kanit"/>
                <a:ea typeface="Kanit"/>
                <a:cs typeface="Kanit"/>
                <a:sym typeface="Kanit"/>
              </a:rPr>
              <a:t>System Overview</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Data Setup </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Pre-Analytics</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Model Development</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Evolution</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Execution</a:t>
            </a:r>
            <a:endParaRPr sz="1800">
              <a:latin typeface="Kanit"/>
              <a:ea typeface="Kanit"/>
              <a:cs typeface="Kanit"/>
              <a:sym typeface="Kanit"/>
            </a:endParaRPr>
          </a:p>
          <a:p>
            <a:pPr indent="-342900" lvl="0" marL="457200" rtl="0" algn="l">
              <a:spcBef>
                <a:spcPts val="0"/>
              </a:spcBef>
              <a:spcAft>
                <a:spcPts val="0"/>
              </a:spcAft>
              <a:buSzPts val="1800"/>
              <a:buFont typeface="Kanit"/>
              <a:buChar char="●"/>
            </a:pPr>
            <a:r>
              <a:rPr lang="en" sz="1800">
                <a:latin typeface="Kanit"/>
                <a:ea typeface="Kanit"/>
                <a:cs typeface="Kanit"/>
                <a:sym typeface="Kanit"/>
              </a:rPr>
              <a:t>Results </a:t>
            </a:r>
            <a:endParaRPr sz="1800">
              <a:latin typeface="Kanit"/>
              <a:ea typeface="Kanit"/>
              <a:cs typeface="Kanit"/>
              <a:sym typeface="Kanit"/>
            </a:endParaRPr>
          </a:p>
          <a:p>
            <a:pPr indent="-342900" lvl="0" marL="457200" rtl="0" algn="l">
              <a:spcBef>
                <a:spcPts val="0"/>
              </a:spcBef>
              <a:spcAft>
                <a:spcPts val="0"/>
              </a:spcAft>
              <a:buSzPts val="1800"/>
              <a:buFont typeface="Kanit"/>
              <a:buChar char="●"/>
            </a:pPr>
            <a:r>
              <a:rPr lang="en" sz="1800">
                <a:latin typeface="Kanit"/>
                <a:ea typeface="Kanit"/>
                <a:cs typeface="Kanit"/>
                <a:sym typeface="Kanit"/>
              </a:rPr>
              <a:t>Conclusion </a:t>
            </a:r>
            <a:endParaRPr sz="1800">
              <a:latin typeface="Kanit"/>
              <a:ea typeface="Kanit"/>
              <a:cs typeface="Kanit"/>
              <a:sym typeface="Kanit"/>
            </a:endParaRPr>
          </a:p>
          <a:p>
            <a:pPr indent="0" lvl="0" marL="0" rtl="0" algn="l">
              <a:spcBef>
                <a:spcPts val="1600"/>
              </a:spcBef>
              <a:spcAft>
                <a:spcPts val="1600"/>
              </a:spcAft>
              <a:buNone/>
            </a:pPr>
            <a:r>
              <a:t/>
            </a:r>
            <a:endParaRPr/>
          </a:p>
        </p:txBody>
      </p:sp>
      <p:pic>
        <p:nvPicPr>
          <p:cNvPr id="286" name="Google Shape;286;p14"/>
          <p:cNvPicPr preferRelativeResize="0"/>
          <p:nvPr/>
        </p:nvPicPr>
        <p:blipFill rotWithShape="1">
          <a:blip r:embed="rId3">
            <a:alphaModFix/>
          </a:blip>
          <a:srcRect b="0" l="26419" r="29072" t="6507"/>
          <a:stretch/>
        </p:blipFill>
        <p:spPr>
          <a:xfrm>
            <a:off x="196525" y="452450"/>
            <a:ext cx="1107275" cy="999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32"/>
          <p:cNvSpPr txBox="1"/>
          <p:nvPr>
            <p:ph type="title"/>
          </p:nvPr>
        </p:nvSpPr>
        <p:spPr>
          <a:xfrm>
            <a:off x="1303800" y="665525"/>
            <a:ext cx="703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G</a:t>
            </a:r>
            <a:r>
              <a:rPr lang="en">
                <a:latin typeface="Kanit"/>
                <a:ea typeface="Kanit"/>
                <a:cs typeface="Kanit"/>
                <a:sym typeface="Kanit"/>
              </a:rPr>
              <a:t>ender</a:t>
            </a:r>
            <a:endParaRPr>
              <a:latin typeface="Kanit"/>
              <a:ea typeface="Kanit"/>
              <a:cs typeface="Kanit"/>
              <a:sym typeface="Kanit"/>
            </a:endParaRPr>
          </a:p>
        </p:txBody>
      </p:sp>
      <p:pic>
        <p:nvPicPr>
          <p:cNvPr id="430" name="Google Shape;430;p32"/>
          <p:cNvPicPr preferRelativeResize="0"/>
          <p:nvPr/>
        </p:nvPicPr>
        <p:blipFill>
          <a:blip r:embed="rId3">
            <a:alphaModFix/>
          </a:blip>
          <a:stretch>
            <a:fillRect/>
          </a:stretch>
        </p:blipFill>
        <p:spPr>
          <a:xfrm>
            <a:off x="152400" y="1462975"/>
            <a:ext cx="5488194" cy="3528125"/>
          </a:xfrm>
          <a:prstGeom prst="rect">
            <a:avLst/>
          </a:prstGeom>
          <a:noFill/>
          <a:ln>
            <a:noFill/>
          </a:ln>
        </p:spPr>
      </p:pic>
      <p:sp>
        <p:nvSpPr>
          <p:cNvPr id="431" name="Google Shape;431;p32"/>
          <p:cNvSpPr txBox="1"/>
          <p:nvPr/>
        </p:nvSpPr>
        <p:spPr>
          <a:xfrm>
            <a:off x="5843750" y="1508425"/>
            <a:ext cx="3004500" cy="346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categorical variable gender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divided as churn customers and non-churn customers of the basis of gender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the insight view of customers on the basis of gender </a:t>
            </a:r>
            <a:endParaRPr>
              <a:latin typeface="Kanit"/>
              <a:ea typeface="Kanit"/>
              <a:cs typeface="Kanit"/>
              <a:sym typeface="Kani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33"/>
          <p:cNvSpPr txBox="1"/>
          <p:nvPr>
            <p:ph type="title"/>
          </p:nvPr>
        </p:nvSpPr>
        <p:spPr>
          <a:xfrm>
            <a:off x="1303800" y="719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Number of Products </a:t>
            </a:r>
            <a:endParaRPr>
              <a:latin typeface="Kanit"/>
              <a:ea typeface="Kanit"/>
              <a:cs typeface="Kanit"/>
              <a:sym typeface="Kanit"/>
            </a:endParaRPr>
          </a:p>
        </p:txBody>
      </p:sp>
      <p:sp>
        <p:nvSpPr>
          <p:cNvPr id="437" name="Google Shape;437;p33"/>
          <p:cNvSpPr txBox="1"/>
          <p:nvPr/>
        </p:nvSpPr>
        <p:spPr>
          <a:xfrm>
            <a:off x="5495250" y="1597875"/>
            <a:ext cx="3301200" cy="324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categorical variable number of products</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divided as churn customers and non-churn customers of the basis of number of products/services that are used by those customers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how much services used and they churn </a:t>
            </a:r>
            <a:endParaRPr>
              <a:latin typeface="Kanit"/>
              <a:ea typeface="Kanit"/>
              <a:cs typeface="Kanit"/>
              <a:sym typeface="Kanit"/>
            </a:endParaRPr>
          </a:p>
        </p:txBody>
      </p:sp>
      <p:pic>
        <p:nvPicPr>
          <p:cNvPr id="438" name="Google Shape;438;p33"/>
          <p:cNvPicPr preferRelativeResize="0"/>
          <p:nvPr/>
        </p:nvPicPr>
        <p:blipFill>
          <a:blip r:embed="rId3">
            <a:alphaModFix/>
          </a:blip>
          <a:stretch>
            <a:fillRect/>
          </a:stretch>
        </p:blipFill>
        <p:spPr>
          <a:xfrm>
            <a:off x="152400" y="1597875"/>
            <a:ext cx="5041276" cy="3393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34"/>
          <p:cNvSpPr txBox="1"/>
          <p:nvPr>
            <p:ph type="title"/>
          </p:nvPr>
        </p:nvSpPr>
        <p:spPr>
          <a:xfrm>
            <a:off x="1303800" y="667625"/>
            <a:ext cx="7030500" cy="8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Has Credit Card </a:t>
            </a:r>
            <a:endParaRPr>
              <a:latin typeface="Kanit"/>
              <a:ea typeface="Kanit"/>
              <a:cs typeface="Kanit"/>
              <a:sym typeface="Kanit"/>
            </a:endParaRPr>
          </a:p>
        </p:txBody>
      </p:sp>
      <p:pic>
        <p:nvPicPr>
          <p:cNvPr id="444" name="Google Shape;444;p34"/>
          <p:cNvPicPr preferRelativeResize="0"/>
          <p:nvPr/>
        </p:nvPicPr>
        <p:blipFill>
          <a:blip r:embed="rId3">
            <a:alphaModFix/>
          </a:blip>
          <a:stretch>
            <a:fillRect/>
          </a:stretch>
        </p:blipFill>
        <p:spPr>
          <a:xfrm>
            <a:off x="152400" y="1750275"/>
            <a:ext cx="5041283" cy="3240825"/>
          </a:xfrm>
          <a:prstGeom prst="rect">
            <a:avLst/>
          </a:prstGeom>
          <a:noFill/>
          <a:ln>
            <a:noFill/>
          </a:ln>
        </p:spPr>
      </p:pic>
      <p:sp>
        <p:nvSpPr>
          <p:cNvPr id="445" name="Google Shape;445;p34"/>
          <p:cNvSpPr txBox="1"/>
          <p:nvPr/>
        </p:nvSpPr>
        <p:spPr>
          <a:xfrm>
            <a:off x="5547025" y="1729600"/>
            <a:ext cx="3301200" cy="324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categorical variable HasCrCard which shows customer has a credit card or not </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divided as churn customers and non-churn customers of the basis of credit card whether they have it or not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which has credit card or not having it</a:t>
            </a:r>
            <a:endParaRPr>
              <a:latin typeface="Kanit"/>
              <a:ea typeface="Kanit"/>
              <a:cs typeface="Kanit"/>
              <a:sym typeface="Kani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5"/>
          <p:cNvSpPr txBox="1"/>
          <p:nvPr>
            <p:ph type="title"/>
          </p:nvPr>
        </p:nvSpPr>
        <p:spPr>
          <a:xfrm>
            <a:off x="1286525" y="730300"/>
            <a:ext cx="70305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Is </a:t>
            </a:r>
            <a:r>
              <a:rPr lang="en">
                <a:latin typeface="Kanit"/>
                <a:ea typeface="Kanit"/>
                <a:cs typeface="Kanit"/>
                <a:sym typeface="Kanit"/>
              </a:rPr>
              <a:t>Active Member </a:t>
            </a:r>
            <a:endParaRPr>
              <a:latin typeface="Kanit"/>
              <a:ea typeface="Kanit"/>
              <a:cs typeface="Kanit"/>
              <a:sym typeface="Kanit"/>
            </a:endParaRPr>
          </a:p>
        </p:txBody>
      </p:sp>
      <p:pic>
        <p:nvPicPr>
          <p:cNvPr id="451" name="Google Shape;451;p35"/>
          <p:cNvPicPr preferRelativeResize="0"/>
          <p:nvPr/>
        </p:nvPicPr>
        <p:blipFill>
          <a:blip r:embed="rId3">
            <a:alphaModFix/>
          </a:blip>
          <a:stretch>
            <a:fillRect/>
          </a:stretch>
        </p:blipFill>
        <p:spPr>
          <a:xfrm>
            <a:off x="152400" y="1750275"/>
            <a:ext cx="5041283" cy="3240825"/>
          </a:xfrm>
          <a:prstGeom prst="rect">
            <a:avLst/>
          </a:prstGeom>
          <a:noFill/>
          <a:ln>
            <a:noFill/>
          </a:ln>
        </p:spPr>
      </p:pic>
      <p:sp>
        <p:nvSpPr>
          <p:cNvPr id="452" name="Google Shape;452;p35"/>
          <p:cNvSpPr txBox="1"/>
          <p:nvPr/>
        </p:nvSpPr>
        <p:spPr>
          <a:xfrm>
            <a:off x="5547025" y="1729600"/>
            <a:ext cx="3301200" cy="324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categorical variable IsActiveMember</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divided as churn customers and non-churn customers of the basis of whether the customer is active member or not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which are active or not</a:t>
            </a:r>
            <a:endParaRPr>
              <a:latin typeface="Kanit"/>
              <a:ea typeface="Kanit"/>
              <a:cs typeface="Kanit"/>
              <a:sym typeface="Kani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36"/>
          <p:cNvSpPr txBox="1"/>
          <p:nvPr>
            <p:ph type="title"/>
          </p:nvPr>
        </p:nvSpPr>
        <p:spPr>
          <a:xfrm>
            <a:off x="1303800" y="708900"/>
            <a:ext cx="70305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Numerical data Visualization</a:t>
            </a:r>
            <a:endParaRPr>
              <a:latin typeface="Kanit"/>
              <a:ea typeface="Kanit"/>
              <a:cs typeface="Kanit"/>
              <a:sym typeface="Kanit"/>
            </a:endParaRPr>
          </a:p>
        </p:txBody>
      </p:sp>
      <p:pic>
        <p:nvPicPr>
          <p:cNvPr id="458" name="Google Shape;458;p36"/>
          <p:cNvPicPr preferRelativeResize="0"/>
          <p:nvPr/>
        </p:nvPicPr>
        <p:blipFill>
          <a:blip r:embed="rId3">
            <a:alphaModFix/>
          </a:blip>
          <a:stretch>
            <a:fillRect/>
          </a:stretch>
        </p:blipFill>
        <p:spPr>
          <a:xfrm>
            <a:off x="1107613" y="1282500"/>
            <a:ext cx="7422875" cy="355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37"/>
          <p:cNvSpPr txBox="1"/>
          <p:nvPr>
            <p:ph type="title"/>
          </p:nvPr>
        </p:nvSpPr>
        <p:spPr>
          <a:xfrm>
            <a:off x="1364850" y="691700"/>
            <a:ext cx="70305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Credit Score</a:t>
            </a:r>
            <a:endParaRPr>
              <a:latin typeface="Kanit"/>
              <a:ea typeface="Kanit"/>
              <a:cs typeface="Kanit"/>
              <a:sym typeface="Kanit"/>
            </a:endParaRPr>
          </a:p>
        </p:txBody>
      </p:sp>
      <p:pic>
        <p:nvPicPr>
          <p:cNvPr id="464" name="Google Shape;464;p37"/>
          <p:cNvPicPr preferRelativeResize="0"/>
          <p:nvPr/>
        </p:nvPicPr>
        <p:blipFill>
          <a:blip r:embed="rId3">
            <a:alphaModFix/>
          </a:blip>
          <a:stretch>
            <a:fillRect/>
          </a:stretch>
        </p:blipFill>
        <p:spPr>
          <a:xfrm>
            <a:off x="152400" y="1426025"/>
            <a:ext cx="5545673" cy="3565075"/>
          </a:xfrm>
          <a:prstGeom prst="rect">
            <a:avLst/>
          </a:prstGeom>
          <a:noFill/>
          <a:ln>
            <a:noFill/>
          </a:ln>
        </p:spPr>
      </p:pic>
      <p:sp>
        <p:nvSpPr>
          <p:cNvPr id="465" name="Google Shape;465;p37"/>
          <p:cNvSpPr txBox="1"/>
          <p:nvPr/>
        </p:nvSpPr>
        <p:spPr>
          <a:xfrm>
            <a:off x="5698075" y="1426025"/>
            <a:ext cx="33234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Credit Score</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credit scores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which are having high credit score or low credit score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Mean(Churn) : 625-629</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Mean(Non churn) : 680-684</a:t>
            </a:r>
            <a:endParaRPr>
              <a:latin typeface="Kanit"/>
              <a:ea typeface="Kanit"/>
              <a:cs typeface="Kanit"/>
              <a:sym typeface="Kani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38"/>
          <p:cNvSpPr txBox="1"/>
          <p:nvPr>
            <p:ph type="title"/>
          </p:nvPr>
        </p:nvSpPr>
        <p:spPr>
          <a:xfrm>
            <a:off x="1336325" y="668900"/>
            <a:ext cx="703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Age</a:t>
            </a:r>
            <a:endParaRPr>
              <a:latin typeface="Kanit"/>
              <a:ea typeface="Kanit"/>
              <a:cs typeface="Kanit"/>
              <a:sym typeface="Kanit"/>
            </a:endParaRPr>
          </a:p>
        </p:txBody>
      </p:sp>
      <p:pic>
        <p:nvPicPr>
          <p:cNvPr id="471" name="Google Shape;471;p38"/>
          <p:cNvPicPr preferRelativeResize="0"/>
          <p:nvPr/>
        </p:nvPicPr>
        <p:blipFill>
          <a:blip r:embed="rId3">
            <a:alphaModFix/>
          </a:blip>
          <a:stretch>
            <a:fillRect/>
          </a:stretch>
        </p:blipFill>
        <p:spPr>
          <a:xfrm>
            <a:off x="152400" y="1750275"/>
            <a:ext cx="5041283" cy="3240825"/>
          </a:xfrm>
          <a:prstGeom prst="rect">
            <a:avLst/>
          </a:prstGeom>
          <a:noFill/>
          <a:ln>
            <a:noFill/>
          </a:ln>
        </p:spPr>
      </p:pic>
      <p:sp>
        <p:nvSpPr>
          <p:cNvPr id="472" name="Google Shape;472;p38"/>
          <p:cNvSpPr txBox="1"/>
          <p:nvPr/>
        </p:nvSpPr>
        <p:spPr>
          <a:xfrm>
            <a:off x="5698075" y="1426025"/>
            <a:ext cx="33234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Age</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Age</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Age and non churn customers age</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Mean(Churn) : 46</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Mean(Non churn) : 35</a:t>
            </a:r>
            <a:endParaRPr>
              <a:latin typeface="Kanit"/>
              <a:ea typeface="Kanit"/>
              <a:cs typeface="Kanit"/>
              <a:sym typeface="Kani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39"/>
          <p:cNvSpPr txBox="1"/>
          <p:nvPr>
            <p:ph type="title"/>
          </p:nvPr>
        </p:nvSpPr>
        <p:spPr>
          <a:xfrm>
            <a:off x="1303800" y="685125"/>
            <a:ext cx="703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Tenure</a:t>
            </a:r>
            <a:endParaRPr>
              <a:latin typeface="Kanit"/>
              <a:ea typeface="Kanit"/>
              <a:cs typeface="Kanit"/>
              <a:sym typeface="Kanit"/>
            </a:endParaRPr>
          </a:p>
        </p:txBody>
      </p:sp>
      <p:pic>
        <p:nvPicPr>
          <p:cNvPr id="478" name="Google Shape;478;p39"/>
          <p:cNvPicPr preferRelativeResize="0"/>
          <p:nvPr/>
        </p:nvPicPr>
        <p:blipFill>
          <a:blip r:embed="rId3">
            <a:alphaModFix/>
          </a:blip>
          <a:stretch>
            <a:fillRect/>
          </a:stretch>
        </p:blipFill>
        <p:spPr>
          <a:xfrm>
            <a:off x="152400" y="1413525"/>
            <a:ext cx="5565117" cy="3577575"/>
          </a:xfrm>
          <a:prstGeom prst="rect">
            <a:avLst/>
          </a:prstGeom>
          <a:noFill/>
          <a:ln>
            <a:noFill/>
          </a:ln>
        </p:spPr>
      </p:pic>
      <p:sp>
        <p:nvSpPr>
          <p:cNvPr id="479" name="Google Shape;479;p39"/>
          <p:cNvSpPr txBox="1"/>
          <p:nvPr/>
        </p:nvSpPr>
        <p:spPr>
          <a:xfrm>
            <a:off x="5698075" y="1426025"/>
            <a:ext cx="33234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Tenure</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Tenure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that are using services from how much time</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an idea about after how much time the customers are usually churn </a:t>
            </a:r>
            <a:endParaRPr>
              <a:latin typeface="Kanit"/>
              <a:ea typeface="Kanit"/>
              <a:cs typeface="Kanit"/>
              <a:sym typeface="Kani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0"/>
          <p:cNvSpPr txBox="1"/>
          <p:nvPr>
            <p:ph type="title"/>
          </p:nvPr>
        </p:nvSpPr>
        <p:spPr>
          <a:xfrm>
            <a:off x="1303800" y="697475"/>
            <a:ext cx="703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Balance</a:t>
            </a:r>
            <a:endParaRPr>
              <a:latin typeface="Kanit"/>
              <a:ea typeface="Kanit"/>
              <a:cs typeface="Kanit"/>
              <a:sym typeface="Kanit"/>
            </a:endParaRPr>
          </a:p>
        </p:txBody>
      </p:sp>
      <p:pic>
        <p:nvPicPr>
          <p:cNvPr id="485" name="Google Shape;485;p40"/>
          <p:cNvPicPr preferRelativeResize="0"/>
          <p:nvPr/>
        </p:nvPicPr>
        <p:blipFill>
          <a:blip r:embed="rId3">
            <a:alphaModFix/>
          </a:blip>
          <a:stretch>
            <a:fillRect/>
          </a:stretch>
        </p:blipFill>
        <p:spPr>
          <a:xfrm>
            <a:off x="152400" y="1425875"/>
            <a:ext cx="5545906" cy="3565225"/>
          </a:xfrm>
          <a:prstGeom prst="rect">
            <a:avLst/>
          </a:prstGeom>
          <a:noFill/>
          <a:ln>
            <a:noFill/>
          </a:ln>
        </p:spPr>
      </p:pic>
      <p:sp>
        <p:nvSpPr>
          <p:cNvPr id="486" name="Google Shape;486;p40"/>
          <p:cNvSpPr txBox="1"/>
          <p:nvPr/>
        </p:nvSpPr>
        <p:spPr>
          <a:xfrm>
            <a:off x="5698075" y="1426025"/>
            <a:ext cx="33480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Balance</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Balance available in account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having balance in account or not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Mean(Churn) : 107.5K - 112.5K</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Mean(Non churn) : 112.5K - 117.5K</a:t>
            </a:r>
            <a:endParaRPr>
              <a:latin typeface="Kanit"/>
              <a:ea typeface="Kanit"/>
              <a:cs typeface="Kanit"/>
              <a:sym typeface="Kani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41"/>
          <p:cNvSpPr txBox="1"/>
          <p:nvPr>
            <p:ph type="title"/>
          </p:nvPr>
        </p:nvSpPr>
        <p:spPr>
          <a:xfrm>
            <a:off x="1303800" y="672750"/>
            <a:ext cx="70305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Estimated Salary</a:t>
            </a:r>
            <a:endParaRPr>
              <a:latin typeface="Kanit"/>
              <a:ea typeface="Kanit"/>
              <a:cs typeface="Kanit"/>
              <a:sym typeface="Kanit"/>
            </a:endParaRPr>
          </a:p>
        </p:txBody>
      </p:sp>
      <p:pic>
        <p:nvPicPr>
          <p:cNvPr id="492" name="Google Shape;492;p41"/>
          <p:cNvPicPr preferRelativeResize="0"/>
          <p:nvPr/>
        </p:nvPicPr>
        <p:blipFill>
          <a:blip r:embed="rId3">
            <a:alphaModFix/>
          </a:blip>
          <a:stretch>
            <a:fillRect/>
          </a:stretch>
        </p:blipFill>
        <p:spPr>
          <a:xfrm>
            <a:off x="152400" y="1425750"/>
            <a:ext cx="5546100" cy="3565350"/>
          </a:xfrm>
          <a:prstGeom prst="rect">
            <a:avLst/>
          </a:prstGeom>
          <a:noFill/>
          <a:ln>
            <a:noFill/>
          </a:ln>
        </p:spPr>
      </p:pic>
      <p:sp>
        <p:nvSpPr>
          <p:cNvPr id="493" name="Google Shape;493;p41"/>
          <p:cNvSpPr txBox="1"/>
          <p:nvPr/>
        </p:nvSpPr>
        <p:spPr>
          <a:xfrm>
            <a:off x="5698075" y="1426025"/>
            <a:ext cx="33480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Salary </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Salary which will be credit in account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having salary account or not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an idea about whether churn depends on the salary or not </a:t>
            </a:r>
            <a:endParaRPr>
              <a:latin typeface="Kanit"/>
              <a:ea typeface="Kanit"/>
              <a:cs typeface="Kanit"/>
              <a:sym typeface="Kani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7473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Customer Churn</a:t>
            </a:r>
            <a:endParaRPr>
              <a:latin typeface="Kanit"/>
              <a:ea typeface="Kanit"/>
              <a:cs typeface="Kanit"/>
              <a:sym typeface="Kanit"/>
            </a:endParaRPr>
          </a:p>
        </p:txBody>
      </p:sp>
      <p:sp>
        <p:nvSpPr>
          <p:cNvPr id="292" name="Google Shape;292;p15"/>
          <p:cNvSpPr txBox="1"/>
          <p:nvPr>
            <p:ph idx="1" type="body"/>
          </p:nvPr>
        </p:nvSpPr>
        <p:spPr>
          <a:xfrm>
            <a:off x="607225" y="2061475"/>
            <a:ext cx="7655700" cy="254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latin typeface="Kanit"/>
                <a:ea typeface="Kanit"/>
                <a:cs typeface="Kanit"/>
                <a:sym typeface="Kanit"/>
              </a:rPr>
              <a:t>Customer churn is when an existing customer, user, player, subscriber or any kind of return client stops doing business or ends the relationship with a company</a:t>
            </a:r>
            <a:endParaRPr sz="1400">
              <a:latin typeface="Kanit"/>
              <a:ea typeface="Kanit"/>
              <a:cs typeface="Kanit"/>
              <a:sym typeface="Kanit"/>
            </a:endParaRPr>
          </a:p>
          <a:p>
            <a:pPr indent="0" lvl="0" marL="0" rtl="0" algn="just">
              <a:spcBef>
                <a:spcPts val="1600"/>
              </a:spcBef>
              <a:spcAft>
                <a:spcPts val="0"/>
              </a:spcAft>
              <a:buNone/>
            </a:pPr>
            <a:r>
              <a:rPr lang="en" sz="1400">
                <a:latin typeface="Kanit"/>
                <a:ea typeface="Kanit"/>
                <a:cs typeface="Kanit"/>
                <a:sym typeface="Kanit"/>
              </a:rPr>
              <a:t>Customer churn has become a major problem within a customer centred banking industry and banks have always tried to track customer interaction with the company, in order to detect early warning signs in customer's behaviour such as reduced transactions, account status dormancy and take steps to prevent churn</a:t>
            </a:r>
            <a:endParaRPr sz="1400">
              <a:latin typeface="Kanit"/>
              <a:ea typeface="Kanit"/>
              <a:cs typeface="Kanit"/>
              <a:sym typeface="Kanit"/>
            </a:endParaRPr>
          </a:p>
          <a:p>
            <a:pPr indent="0" lvl="0" marL="0" rtl="0" algn="just">
              <a:spcBef>
                <a:spcPts val="1600"/>
              </a:spcBef>
              <a:spcAft>
                <a:spcPts val="1600"/>
              </a:spcAft>
              <a:buNone/>
            </a:pPr>
            <a:r>
              <a:rPr lang="en" sz="1400">
                <a:latin typeface="Kanit"/>
                <a:ea typeface="Kanit"/>
                <a:cs typeface="Kanit"/>
                <a:sym typeface="Kanit"/>
              </a:rPr>
              <a:t>Churn rate usually lies in the range from 10% upto 30%</a:t>
            </a:r>
            <a:endParaRPr sz="1400">
              <a:latin typeface="Kanit"/>
              <a:ea typeface="Kanit"/>
              <a:cs typeface="Kanit"/>
              <a:sym typeface="Kanit"/>
            </a:endParaRPr>
          </a:p>
        </p:txBody>
      </p:sp>
      <p:pic>
        <p:nvPicPr>
          <p:cNvPr id="293" name="Google Shape;293;p15"/>
          <p:cNvPicPr preferRelativeResize="0"/>
          <p:nvPr/>
        </p:nvPicPr>
        <p:blipFill>
          <a:blip r:embed="rId3">
            <a:alphaModFix/>
          </a:blip>
          <a:stretch>
            <a:fillRect/>
          </a:stretch>
        </p:blipFill>
        <p:spPr>
          <a:xfrm>
            <a:off x="4976825" y="172325"/>
            <a:ext cx="3971925" cy="1817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42"/>
          <p:cNvSpPr txBox="1"/>
          <p:nvPr>
            <p:ph type="title"/>
          </p:nvPr>
        </p:nvSpPr>
        <p:spPr>
          <a:xfrm>
            <a:off x="1327600" y="674275"/>
            <a:ext cx="7030500" cy="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Correlation </a:t>
            </a:r>
            <a:endParaRPr>
              <a:latin typeface="Kanit"/>
              <a:ea typeface="Kanit"/>
              <a:cs typeface="Kanit"/>
              <a:sym typeface="Kanit"/>
            </a:endParaRPr>
          </a:p>
        </p:txBody>
      </p:sp>
      <p:pic>
        <p:nvPicPr>
          <p:cNvPr id="499" name="Google Shape;499;p42"/>
          <p:cNvPicPr preferRelativeResize="0"/>
          <p:nvPr/>
        </p:nvPicPr>
        <p:blipFill>
          <a:blip r:embed="rId4">
            <a:alphaModFix/>
          </a:blip>
          <a:stretch>
            <a:fillRect/>
          </a:stretch>
        </p:blipFill>
        <p:spPr>
          <a:xfrm>
            <a:off x="2606275" y="1199150"/>
            <a:ext cx="3931450" cy="1825025"/>
          </a:xfrm>
          <a:prstGeom prst="rect">
            <a:avLst/>
          </a:prstGeom>
          <a:noFill/>
          <a:ln>
            <a:noFill/>
          </a:ln>
        </p:spPr>
      </p:pic>
      <p:pic>
        <p:nvPicPr>
          <p:cNvPr id="500" name="Google Shape;500;p42"/>
          <p:cNvPicPr preferRelativeResize="0"/>
          <p:nvPr/>
        </p:nvPicPr>
        <p:blipFill>
          <a:blip r:embed="rId5">
            <a:alphaModFix/>
          </a:blip>
          <a:stretch>
            <a:fillRect/>
          </a:stretch>
        </p:blipFill>
        <p:spPr>
          <a:xfrm>
            <a:off x="2315850" y="2932325"/>
            <a:ext cx="4899350" cy="208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3"/>
          <p:cNvSpPr txBox="1"/>
          <p:nvPr>
            <p:ph type="title"/>
          </p:nvPr>
        </p:nvSpPr>
        <p:spPr>
          <a:xfrm>
            <a:off x="1303800" y="709850"/>
            <a:ext cx="70305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Heat map : Correlation Table </a:t>
            </a:r>
            <a:endParaRPr>
              <a:latin typeface="Kanit"/>
              <a:ea typeface="Kanit"/>
              <a:cs typeface="Kanit"/>
              <a:sym typeface="Kanit"/>
            </a:endParaRPr>
          </a:p>
        </p:txBody>
      </p:sp>
      <p:pic>
        <p:nvPicPr>
          <p:cNvPr id="506" name="Google Shape;506;p43"/>
          <p:cNvPicPr preferRelativeResize="0"/>
          <p:nvPr/>
        </p:nvPicPr>
        <p:blipFill>
          <a:blip r:embed="rId3">
            <a:alphaModFix/>
          </a:blip>
          <a:stretch>
            <a:fillRect/>
          </a:stretch>
        </p:blipFill>
        <p:spPr>
          <a:xfrm>
            <a:off x="1225275" y="1508775"/>
            <a:ext cx="6011375" cy="3634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44"/>
          <p:cNvSpPr txBox="1"/>
          <p:nvPr>
            <p:ph type="title"/>
          </p:nvPr>
        </p:nvSpPr>
        <p:spPr>
          <a:xfrm>
            <a:off x="1303800" y="668600"/>
            <a:ext cx="70305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Feature Selection</a:t>
            </a:r>
            <a:endParaRPr>
              <a:latin typeface="Kanit"/>
              <a:ea typeface="Kanit"/>
              <a:cs typeface="Kanit"/>
              <a:sym typeface="Kanit"/>
            </a:endParaRPr>
          </a:p>
        </p:txBody>
      </p:sp>
      <p:pic>
        <p:nvPicPr>
          <p:cNvPr id="512" name="Google Shape;512;p44"/>
          <p:cNvPicPr preferRelativeResize="0"/>
          <p:nvPr/>
        </p:nvPicPr>
        <p:blipFill rotWithShape="1">
          <a:blip r:embed="rId3">
            <a:alphaModFix/>
          </a:blip>
          <a:srcRect b="0" l="0" r="14288" t="0"/>
          <a:stretch/>
        </p:blipFill>
        <p:spPr>
          <a:xfrm>
            <a:off x="327375" y="1330000"/>
            <a:ext cx="5271000" cy="3533175"/>
          </a:xfrm>
          <a:prstGeom prst="rect">
            <a:avLst/>
          </a:prstGeom>
          <a:noFill/>
          <a:ln>
            <a:noFill/>
          </a:ln>
        </p:spPr>
      </p:pic>
      <p:sp>
        <p:nvSpPr>
          <p:cNvPr id="513" name="Google Shape;513;p44"/>
          <p:cNvSpPr txBox="1"/>
          <p:nvPr/>
        </p:nvSpPr>
        <p:spPr>
          <a:xfrm>
            <a:off x="5738325" y="1434575"/>
            <a:ext cx="3207300" cy="33240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Kanit"/>
              <a:buChar char="●"/>
            </a:pPr>
            <a:r>
              <a:rPr lang="en" sz="1800">
                <a:latin typeface="Kanit"/>
                <a:ea typeface="Kanit"/>
                <a:cs typeface="Kanit"/>
                <a:sym typeface="Kanit"/>
              </a:rPr>
              <a:t>Random Forest Classification Algorithm</a:t>
            </a:r>
            <a:endParaRPr sz="1800">
              <a:latin typeface="Kanit"/>
              <a:ea typeface="Kanit"/>
              <a:cs typeface="Kanit"/>
              <a:sym typeface="Kanit"/>
            </a:endParaRPr>
          </a:p>
          <a:p>
            <a:pPr indent="0" lvl="0" marL="457200" rtl="0" algn="just">
              <a:spcBef>
                <a:spcPts val="0"/>
              </a:spcBef>
              <a:spcAft>
                <a:spcPts val="0"/>
              </a:spcAft>
              <a:buNone/>
            </a:pPr>
            <a:r>
              <a:t/>
            </a:r>
            <a:endParaRPr sz="1800">
              <a:latin typeface="Kanit"/>
              <a:ea typeface="Kanit"/>
              <a:cs typeface="Kanit"/>
              <a:sym typeface="Kanit"/>
            </a:endParaRPr>
          </a:p>
          <a:p>
            <a:pPr indent="-342900" lvl="0" marL="457200" rtl="0" algn="just">
              <a:spcBef>
                <a:spcPts val="0"/>
              </a:spcBef>
              <a:spcAft>
                <a:spcPts val="0"/>
              </a:spcAft>
              <a:buSzPts val="1800"/>
              <a:buFont typeface="Kanit"/>
              <a:buChar char="●"/>
            </a:pPr>
            <a:r>
              <a:rPr lang="en" sz="1800">
                <a:latin typeface="Kanit"/>
                <a:ea typeface="Kanit"/>
                <a:cs typeface="Kanit"/>
                <a:sym typeface="Kanit"/>
              </a:rPr>
              <a:t>10,000 Decision Tree</a:t>
            </a:r>
            <a:endParaRPr sz="1800">
              <a:latin typeface="Kanit"/>
              <a:ea typeface="Kanit"/>
              <a:cs typeface="Kanit"/>
              <a:sym typeface="Kanit"/>
            </a:endParaRPr>
          </a:p>
          <a:p>
            <a:pPr indent="0" lvl="0" marL="457200" rtl="0" algn="just">
              <a:spcBef>
                <a:spcPts val="0"/>
              </a:spcBef>
              <a:spcAft>
                <a:spcPts val="0"/>
              </a:spcAft>
              <a:buNone/>
            </a:pPr>
            <a:r>
              <a:t/>
            </a:r>
            <a:endParaRPr sz="1800">
              <a:latin typeface="Kanit"/>
              <a:ea typeface="Kanit"/>
              <a:cs typeface="Kanit"/>
              <a:sym typeface="Kanit"/>
            </a:endParaRPr>
          </a:p>
          <a:p>
            <a:pPr indent="-342900" lvl="0" marL="457200" rtl="0" algn="just">
              <a:spcBef>
                <a:spcPts val="0"/>
              </a:spcBef>
              <a:spcAft>
                <a:spcPts val="0"/>
              </a:spcAft>
              <a:buSzPts val="1800"/>
              <a:buFont typeface="Kanit"/>
              <a:buChar char="●"/>
            </a:pPr>
            <a:r>
              <a:rPr lang="en" sz="1800">
                <a:latin typeface="Kanit"/>
                <a:ea typeface="Kanit"/>
                <a:cs typeface="Kanit"/>
                <a:sym typeface="Kanit"/>
              </a:rPr>
              <a:t>Gini Index </a:t>
            </a:r>
            <a:endParaRPr sz="1800">
              <a:latin typeface="Kanit"/>
              <a:ea typeface="Kanit"/>
              <a:cs typeface="Kanit"/>
              <a:sym typeface="Kanit"/>
            </a:endParaRPr>
          </a:p>
          <a:p>
            <a:pPr indent="0" lvl="0" marL="0" rtl="0" algn="just">
              <a:spcBef>
                <a:spcPts val="0"/>
              </a:spcBef>
              <a:spcAft>
                <a:spcPts val="0"/>
              </a:spcAft>
              <a:buNone/>
            </a:pPr>
            <a:r>
              <a:t/>
            </a:r>
            <a:endParaRPr sz="1800">
              <a:latin typeface="Kanit"/>
              <a:ea typeface="Kanit"/>
              <a:cs typeface="Kanit"/>
              <a:sym typeface="Kanit"/>
            </a:endParaRPr>
          </a:p>
          <a:p>
            <a:pPr indent="0" lvl="0" marL="0" rtl="0" algn="just">
              <a:spcBef>
                <a:spcPts val="0"/>
              </a:spcBef>
              <a:spcAft>
                <a:spcPts val="0"/>
              </a:spcAft>
              <a:buNone/>
            </a:pPr>
            <a:r>
              <a:t/>
            </a:r>
            <a:endParaRPr sz="1800">
              <a:latin typeface="Kanit"/>
              <a:ea typeface="Kanit"/>
              <a:cs typeface="Kanit"/>
              <a:sym typeface="Kani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5"/>
          <p:cNvSpPr/>
          <p:nvPr/>
        </p:nvSpPr>
        <p:spPr>
          <a:xfrm>
            <a:off x="698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519" name="Google Shape;519;p45"/>
          <p:cNvSpPr/>
          <p:nvPr/>
        </p:nvSpPr>
        <p:spPr>
          <a:xfrm>
            <a:off x="17926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520" name="Google Shape;520;p45"/>
          <p:cNvSpPr/>
          <p:nvPr/>
        </p:nvSpPr>
        <p:spPr>
          <a:xfrm>
            <a:off x="3515450" y="1945850"/>
            <a:ext cx="2013900" cy="706500"/>
          </a:xfrm>
          <a:prstGeom prst="chevron">
            <a:avLst>
              <a:gd fmla="val 50000"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Model Development</a:t>
            </a:r>
            <a:endParaRPr b="1">
              <a:latin typeface="Kanit"/>
              <a:ea typeface="Kanit"/>
              <a:cs typeface="Kanit"/>
              <a:sym typeface="Kanit"/>
            </a:endParaRPr>
          </a:p>
        </p:txBody>
      </p:sp>
      <p:sp>
        <p:nvSpPr>
          <p:cNvPr id="521" name="Google Shape;521;p45"/>
          <p:cNvSpPr/>
          <p:nvPr/>
        </p:nvSpPr>
        <p:spPr>
          <a:xfrm>
            <a:off x="5237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 </a:t>
            </a:r>
            <a:endParaRPr>
              <a:latin typeface="Kanit"/>
              <a:ea typeface="Kanit"/>
              <a:cs typeface="Kanit"/>
              <a:sym typeface="Kanit"/>
            </a:endParaRPr>
          </a:p>
        </p:txBody>
      </p:sp>
      <p:sp>
        <p:nvSpPr>
          <p:cNvPr id="522" name="Google Shape;522;p45"/>
          <p:cNvSpPr/>
          <p:nvPr/>
        </p:nvSpPr>
        <p:spPr>
          <a:xfrm>
            <a:off x="6961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46"/>
          <p:cNvSpPr txBox="1"/>
          <p:nvPr>
            <p:ph type="title"/>
          </p:nvPr>
        </p:nvSpPr>
        <p:spPr>
          <a:xfrm>
            <a:off x="1303800" y="690150"/>
            <a:ext cx="7030500" cy="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Why Neural Network?</a:t>
            </a:r>
            <a:endParaRPr>
              <a:latin typeface="Kanit"/>
              <a:ea typeface="Kanit"/>
              <a:cs typeface="Kanit"/>
              <a:sym typeface="Kanit"/>
            </a:endParaRPr>
          </a:p>
        </p:txBody>
      </p:sp>
      <p:sp>
        <p:nvSpPr>
          <p:cNvPr id="528" name="Google Shape;528;p46"/>
          <p:cNvSpPr txBox="1"/>
          <p:nvPr>
            <p:ph idx="1" type="body"/>
          </p:nvPr>
        </p:nvSpPr>
        <p:spPr>
          <a:xfrm>
            <a:off x="934325" y="1620575"/>
            <a:ext cx="7446900" cy="299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sz="1400">
                <a:solidFill>
                  <a:srgbClr val="222222"/>
                </a:solidFill>
                <a:highlight>
                  <a:srgbClr val="FFFFFF"/>
                </a:highlight>
                <a:latin typeface="Kanit"/>
                <a:ea typeface="Kanit"/>
                <a:cs typeface="Kanit"/>
                <a:sym typeface="Kanit"/>
              </a:rPr>
              <a:t>Neural Networks have the ability to learn by themselves and produce the output that is not limited to the input provided to them.</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These networks can learn from training data  and apply them when a similar event arises, making them able to work through real-time events.</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Even if a neuron is not responding or a piece of information is missing, the network can detect the fault and still produce the output.</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They can perform multiple tasks in parallel without affecting the system performance.</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000000"/>
                </a:solidFill>
                <a:highlight>
                  <a:srgbClr val="FFFFFF"/>
                </a:highlight>
                <a:latin typeface="Kanit"/>
                <a:ea typeface="Kanit"/>
                <a:cs typeface="Kanit"/>
                <a:sym typeface="Kanit"/>
              </a:rPr>
              <a:t>Corruption of one or more cells of ANN does not prevent it from generating output. This feature makes the networks fault-tolerant. </a:t>
            </a:r>
            <a:endParaRPr sz="1400">
              <a:solidFill>
                <a:srgbClr val="222222"/>
              </a:solidFill>
              <a:highlight>
                <a:srgbClr val="FFFFFF"/>
              </a:highlight>
              <a:latin typeface="Kanit"/>
              <a:ea typeface="Kanit"/>
              <a:cs typeface="Kanit"/>
              <a:sym typeface="Kani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47"/>
          <p:cNvSpPr txBox="1"/>
          <p:nvPr>
            <p:ph type="title"/>
          </p:nvPr>
        </p:nvSpPr>
        <p:spPr>
          <a:xfrm>
            <a:off x="1303800" y="674900"/>
            <a:ext cx="703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Neural Network Framework</a:t>
            </a:r>
            <a:endParaRPr>
              <a:latin typeface="Kanit"/>
              <a:ea typeface="Kanit"/>
              <a:cs typeface="Kanit"/>
              <a:sym typeface="Kanit"/>
            </a:endParaRPr>
          </a:p>
        </p:txBody>
      </p:sp>
      <p:pic>
        <p:nvPicPr>
          <p:cNvPr id="534" name="Google Shape;534;p47"/>
          <p:cNvPicPr preferRelativeResize="0"/>
          <p:nvPr/>
        </p:nvPicPr>
        <p:blipFill>
          <a:blip r:embed="rId3">
            <a:alphaModFix/>
          </a:blip>
          <a:stretch>
            <a:fillRect/>
          </a:stretch>
        </p:blipFill>
        <p:spPr>
          <a:xfrm>
            <a:off x="5787000" y="1833575"/>
            <a:ext cx="1928175" cy="2062172"/>
          </a:xfrm>
          <a:prstGeom prst="rect">
            <a:avLst/>
          </a:prstGeom>
          <a:noFill/>
          <a:ln>
            <a:noFill/>
          </a:ln>
        </p:spPr>
      </p:pic>
      <p:pic>
        <p:nvPicPr>
          <p:cNvPr id="535" name="Google Shape;535;p47"/>
          <p:cNvPicPr preferRelativeResize="0"/>
          <p:nvPr/>
        </p:nvPicPr>
        <p:blipFill>
          <a:blip r:embed="rId4">
            <a:alphaModFix/>
          </a:blip>
          <a:stretch>
            <a:fillRect/>
          </a:stretch>
        </p:blipFill>
        <p:spPr>
          <a:xfrm>
            <a:off x="892950" y="2301350"/>
            <a:ext cx="4560099" cy="1322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48"/>
          <p:cNvSpPr txBox="1"/>
          <p:nvPr>
            <p:ph type="title"/>
          </p:nvPr>
        </p:nvSpPr>
        <p:spPr>
          <a:xfrm>
            <a:off x="1303800" y="667075"/>
            <a:ext cx="70305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Neural Network Snapshot</a:t>
            </a:r>
            <a:endParaRPr>
              <a:latin typeface="Kanit"/>
              <a:ea typeface="Kanit"/>
              <a:cs typeface="Kanit"/>
              <a:sym typeface="Kanit"/>
            </a:endParaRPr>
          </a:p>
        </p:txBody>
      </p:sp>
      <p:pic>
        <p:nvPicPr>
          <p:cNvPr id="541" name="Google Shape;541;p48"/>
          <p:cNvPicPr preferRelativeResize="0"/>
          <p:nvPr/>
        </p:nvPicPr>
        <p:blipFill>
          <a:blip r:embed="rId3">
            <a:alphaModFix/>
          </a:blip>
          <a:stretch>
            <a:fillRect/>
          </a:stretch>
        </p:blipFill>
        <p:spPr>
          <a:xfrm>
            <a:off x="908925" y="1229725"/>
            <a:ext cx="7030499" cy="3761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49"/>
          <p:cNvSpPr txBox="1"/>
          <p:nvPr>
            <p:ph type="title"/>
          </p:nvPr>
        </p:nvSpPr>
        <p:spPr>
          <a:xfrm>
            <a:off x="1269525" y="667825"/>
            <a:ext cx="7030500" cy="5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Input Layer</a:t>
            </a:r>
            <a:endParaRPr>
              <a:latin typeface="Kanit"/>
              <a:ea typeface="Kanit"/>
              <a:cs typeface="Kanit"/>
              <a:sym typeface="Kanit"/>
            </a:endParaRPr>
          </a:p>
        </p:txBody>
      </p:sp>
      <p:pic>
        <p:nvPicPr>
          <p:cNvPr id="547" name="Google Shape;547;p49"/>
          <p:cNvPicPr preferRelativeResize="0"/>
          <p:nvPr/>
        </p:nvPicPr>
        <p:blipFill>
          <a:blip r:embed="rId3">
            <a:alphaModFix/>
          </a:blip>
          <a:stretch>
            <a:fillRect/>
          </a:stretch>
        </p:blipFill>
        <p:spPr>
          <a:xfrm rot="-5400000">
            <a:off x="3296887" y="-1171486"/>
            <a:ext cx="3136574" cy="82718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50"/>
          <p:cNvSpPr txBox="1"/>
          <p:nvPr>
            <p:ph type="title"/>
          </p:nvPr>
        </p:nvSpPr>
        <p:spPr>
          <a:xfrm>
            <a:off x="1395375" y="705425"/>
            <a:ext cx="703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Dropout Layer</a:t>
            </a:r>
            <a:endParaRPr>
              <a:latin typeface="Kanit"/>
              <a:ea typeface="Kanit"/>
              <a:cs typeface="Kanit"/>
              <a:sym typeface="Kanit"/>
            </a:endParaRPr>
          </a:p>
        </p:txBody>
      </p:sp>
      <p:pic>
        <p:nvPicPr>
          <p:cNvPr id="553" name="Google Shape;553;p50"/>
          <p:cNvPicPr preferRelativeResize="0"/>
          <p:nvPr/>
        </p:nvPicPr>
        <p:blipFill>
          <a:blip r:embed="rId3">
            <a:alphaModFix/>
          </a:blip>
          <a:stretch>
            <a:fillRect/>
          </a:stretch>
        </p:blipFill>
        <p:spPr>
          <a:xfrm>
            <a:off x="1035363" y="1597875"/>
            <a:ext cx="7210175" cy="3136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1303800" y="674900"/>
            <a:ext cx="70305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Hidden Layers</a:t>
            </a:r>
            <a:endParaRPr>
              <a:latin typeface="Kanit"/>
              <a:ea typeface="Kanit"/>
              <a:cs typeface="Kanit"/>
              <a:sym typeface="Kanit"/>
            </a:endParaRPr>
          </a:p>
        </p:txBody>
      </p:sp>
      <p:pic>
        <p:nvPicPr>
          <p:cNvPr id="559" name="Google Shape;559;p51"/>
          <p:cNvPicPr preferRelativeResize="0"/>
          <p:nvPr/>
        </p:nvPicPr>
        <p:blipFill>
          <a:blip r:embed="rId3">
            <a:alphaModFix/>
          </a:blip>
          <a:stretch>
            <a:fillRect/>
          </a:stretch>
        </p:blipFill>
        <p:spPr>
          <a:xfrm rot="-5400000">
            <a:off x="4106205" y="105706"/>
            <a:ext cx="1169739" cy="8381999"/>
          </a:xfrm>
          <a:prstGeom prst="rect">
            <a:avLst/>
          </a:prstGeom>
          <a:noFill/>
          <a:ln>
            <a:noFill/>
          </a:ln>
        </p:spPr>
      </p:pic>
      <p:pic>
        <p:nvPicPr>
          <p:cNvPr id="560" name="Google Shape;560;p51"/>
          <p:cNvPicPr preferRelativeResize="0"/>
          <p:nvPr/>
        </p:nvPicPr>
        <p:blipFill>
          <a:blip r:embed="rId4">
            <a:alphaModFix/>
          </a:blip>
          <a:stretch>
            <a:fillRect/>
          </a:stretch>
        </p:blipFill>
        <p:spPr>
          <a:xfrm rot="-5400000">
            <a:off x="4033843" y="220344"/>
            <a:ext cx="1053781" cy="5607304"/>
          </a:xfrm>
          <a:prstGeom prst="rect">
            <a:avLst/>
          </a:prstGeom>
          <a:noFill/>
          <a:ln>
            <a:noFill/>
          </a:ln>
        </p:spPr>
      </p:pic>
      <p:pic>
        <p:nvPicPr>
          <p:cNvPr id="561" name="Google Shape;561;p51"/>
          <p:cNvPicPr preferRelativeResize="0"/>
          <p:nvPr/>
        </p:nvPicPr>
        <p:blipFill>
          <a:blip r:embed="rId5">
            <a:alphaModFix/>
          </a:blip>
          <a:stretch>
            <a:fillRect/>
          </a:stretch>
        </p:blipFill>
        <p:spPr>
          <a:xfrm rot="-5400000">
            <a:off x="4106714" y="-74689"/>
            <a:ext cx="1139770" cy="4003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287150" y="671925"/>
            <a:ext cx="7422600" cy="6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Kanit"/>
                <a:ea typeface="Kanit"/>
                <a:cs typeface="Kanit"/>
                <a:sym typeface="Kanit"/>
              </a:rPr>
              <a:t>Churn Prediction Importance In Banking</a:t>
            </a:r>
            <a:endParaRPr>
              <a:latin typeface="Kanit"/>
              <a:ea typeface="Kanit"/>
              <a:cs typeface="Kanit"/>
              <a:sym typeface="Kanit"/>
            </a:endParaRPr>
          </a:p>
          <a:p>
            <a:pPr indent="0" lvl="0" marL="0" rtl="0" algn="l">
              <a:spcBef>
                <a:spcPts val="0"/>
              </a:spcBef>
              <a:spcAft>
                <a:spcPts val="0"/>
              </a:spcAft>
              <a:buNone/>
            </a:pPr>
            <a:r>
              <a:t/>
            </a:r>
            <a:endParaRPr b="0">
              <a:latin typeface="Kanit"/>
              <a:ea typeface="Kanit"/>
              <a:cs typeface="Kanit"/>
              <a:sym typeface="Kanit"/>
            </a:endParaRPr>
          </a:p>
        </p:txBody>
      </p:sp>
      <p:pic>
        <p:nvPicPr>
          <p:cNvPr id="299" name="Google Shape;299;p16"/>
          <p:cNvPicPr preferRelativeResize="0"/>
          <p:nvPr/>
        </p:nvPicPr>
        <p:blipFill>
          <a:blip r:embed="rId3">
            <a:alphaModFix/>
          </a:blip>
          <a:stretch>
            <a:fillRect/>
          </a:stretch>
        </p:blipFill>
        <p:spPr>
          <a:xfrm>
            <a:off x="0" y="1684542"/>
            <a:ext cx="9144000" cy="345896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52"/>
          <p:cNvSpPr txBox="1"/>
          <p:nvPr>
            <p:ph type="title"/>
          </p:nvPr>
        </p:nvSpPr>
        <p:spPr>
          <a:xfrm>
            <a:off x="1303800" y="690150"/>
            <a:ext cx="7030500" cy="5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Output Layer</a:t>
            </a:r>
            <a:endParaRPr>
              <a:latin typeface="Kanit"/>
              <a:ea typeface="Kanit"/>
              <a:cs typeface="Kanit"/>
              <a:sym typeface="Kanit"/>
            </a:endParaRPr>
          </a:p>
        </p:txBody>
      </p:sp>
      <p:pic>
        <p:nvPicPr>
          <p:cNvPr id="567" name="Google Shape;567;p52"/>
          <p:cNvPicPr preferRelativeResize="0"/>
          <p:nvPr/>
        </p:nvPicPr>
        <p:blipFill>
          <a:blip r:embed="rId3">
            <a:alphaModFix/>
          </a:blip>
          <a:stretch>
            <a:fillRect/>
          </a:stretch>
        </p:blipFill>
        <p:spPr>
          <a:xfrm>
            <a:off x="1303800" y="1195325"/>
            <a:ext cx="3268200" cy="3769575"/>
          </a:xfrm>
          <a:prstGeom prst="rect">
            <a:avLst/>
          </a:prstGeom>
          <a:noFill/>
          <a:ln>
            <a:noFill/>
          </a:ln>
        </p:spPr>
      </p:pic>
      <p:pic>
        <p:nvPicPr>
          <p:cNvPr id="568" name="Google Shape;568;p52"/>
          <p:cNvPicPr preferRelativeResize="0"/>
          <p:nvPr/>
        </p:nvPicPr>
        <p:blipFill>
          <a:blip r:embed="rId4">
            <a:alphaModFix/>
          </a:blip>
          <a:stretch>
            <a:fillRect/>
          </a:stretch>
        </p:blipFill>
        <p:spPr>
          <a:xfrm>
            <a:off x="4736300" y="1369275"/>
            <a:ext cx="4267200" cy="3200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53"/>
          <p:cNvSpPr txBox="1"/>
          <p:nvPr>
            <p:ph type="title"/>
          </p:nvPr>
        </p:nvSpPr>
        <p:spPr>
          <a:xfrm>
            <a:off x="1303800" y="690150"/>
            <a:ext cx="70305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Weight Optimization</a:t>
            </a:r>
            <a:endParaRPr>
              <a:latin typeface="Kanit"/>
              <a:ea typeface="Kanit"/>
              <a:cs typeface="Kanit"/>
              <a:sym typeface="Kanit"/>
            </a:endParaRPr>
          </a:p>
        </p:txBody>
      </p:sp>
      <p:pic>
        <p:nvPicPr>
          <p:cNvPr id="574" name="Google Shape;574;p53"/>
          <p:cNvPicPr preferRelativeResize="0"/>
          <p:nvPr/>
        </p:nvPicPr>
        <p:blipFill rotWithShape="1">
          <a:blip r:embed="rId3">
            <a:alphaModFix/>
          </a:blip>
          <a:srcRect b="12887" l="21102" r="19320" t="6668"/>
          <a:stretch/>
        </p:blipFill>
        <p:spPr>
          <a:xfrm>
            <a:off x="1909150" y="1190775"/>
            <a:ext cx="5460824" cy="3764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54"/>
          <p:cNvSpPr/>
          <p:nvPr/>
        </p:nvSpPr>
        <p:spPr>
          <a:xfrm>
            <a:off x="698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580" name="Google Shape;580;p54"/>
          <p:cNvSpPr/>
          <p:nvPr/>
        </p:nvSpPr>
        <p:spPr>
          <a:xfrm>
            <a:off x="17926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581" name="Google Shape;581;p54"/>
          <p:cNvSpPr/>
          <p:nvPr/>
        </p:nvSpPr>
        <p:spPr>
          <a:xfrm>
            <a:off x="35154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582" name="Google Shape;582;p54"/>
          <p:cNvSpPr/>
          <p:nvPr/>
        </p:nvSpPr>
        <p:spPr>
          <a:xfrm>
            <a:off x="5237050" y="1945850"/>
            <a:ext cx="2013900" cy="7065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Evaluation </a:t>
            </a:r>
            <a:endParaRPr b="1">
              <a:latin typeface="Kanit"/>
              <a:ea typeface="Kanit"/>
              <a:cs typeface="Kanit"/>
              <a:sym typeface="Kanit"/>
            </a:endParaRPr>
          </a:p>
        </p:txBody>
      </p:sp>
      <p:sp>
        <p:nvSpPr>
          <p:cNvPr id="583" name="Google Shape;583;p54"/>
          <p:cNvSpPr/>
          <p:nvPr/>
        </p:nvSpPr>
        <p:spPr>
          <a:xfrm>
            <a:off x="6961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5"/>
          <p:cNvSpPr txBox="1"/>
          <p:nvPr>
            <p:ph type="title"/>
          </p:nvPr>
        </p:nvSpPr>
        <p:spPr>
          <a:xfrm>
            <a:off x="1304050" y="674875"/>
            <a:ext cx="7030500" cy="5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Accuracy Graph</a:t>
            </a:r>
            <a:endParaRPr>
              <a:latin typeface="Kanit"/>
              <a:ea typeface="Kanit"/>
              <a:cs typeface="Kanit"/>
              <a:sym typeface="Kanit"/>
            </a:endParaRPr>
          </a:p>
        </p:txBody>
      </p:sp>
      <p:sp>
        <p:nvSpPr>
          <p:cNvPr id="589" name="Google Shape;589;p55"/>
          <p:cNvSpPr txBox="1"/>
          <p:nvPr>
            <p:ph idx="1" type="body"/>
          </p:nvPr>
        </p:nvSpPr>
        <p:spPr>
          <a:xfrm>
            <a:off x="4655350" y="1178725"/>
            <a:ext cx="4334700" cy="33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Kanit"/>
              <a:ea typeface="Kanit"/>
              <a:cs typeface="Kanit"/>
              <a:sym typeface="Kanit"/>
            </a:endParaRPr>
          </a:p>
          <a:p>
            <a:pPr indent="0" lvl="0" marL="0" rtl="0" algn="l">
              <a:spcBef>
                <a:spcPts val="1600"/>
              </a:spcBef>
              <a:spcAft>
                <a:spcPts val="0"/>
              </a:spcAft>
              <a:buNone/>
            </a:pPr>
            <a:r>
              <a:t/>
            </a:r>
            <a:endParaRPr sz="1400">
              <a:latin typeface="Kanit"/>
              <a:ea typeface="Kanit"/>
              <a:cs typeface="Kanit"/>
              <a:sym typeface="Kanit"/>
            </a:endParaRPr>
          </a:p>
          <a:p>
            <a:pPr indent="-317500" lvl="0" marL="457200" rtl="0" algn="l">
              <a:spcBef>
                <a:spcPts val="1600"/>
              </a:spcBef>
              <a:spcAft>
                <a:spcPts val="0"/>
              </a:spcAft>
              <a:buSzPts val="1400"/>
              <a:buFont typeface="Kanit"/>
              <a:buChar char="●"/>
            </a:pPr>
            <a:r>
              <a:rPr lang="en" sz="1400">
                <a:latin typeface="Kanit"/>
                <a:ea typeface="Kanit"/>
                <a:cs typeface="Kanit"/>
                <a:sym typeface="Kanit"/>
              </a:rPr>
              <a:t>The exponential increase in the accuracy of our model shows the the progress of training of NN</a:t>
            </a:r>
            <a:endParaRPr sz="1400">
              <a:latin typeface="Kanit"/>
              <a:ea typeface="Kanit"/>
              <a:cs typeface="Kanit"/>
              <a:sym typeface="Kanit"/>
            </a:endParaRPr>
          </a:p>
          <a:p>
            <a:pPr indent="0" lvl="0" marL="0" rtl="0" algn="l">
              <a:spcBef>
                <a:spcPts val="1600"/>
              </a:spcBef>
              <a:spcAft>
                <a:spcPts val="1600"/>
              </a:spcAft>
              <a:buNone/>
            </a:pPr>
            <a:r>
              <a:t/>
            </a:r>
            <a:endParaRPr sz="1400">
              <a:latin typeface="Kanit"/>
              <a:ea typeface="Kanit"/>
              <a:cs typeface="Kanit"/>
              <a:sym typeface="Kanit"/>
            </a:endParaRPr>
          </a:p>
        </p:txBody>
      </p:sp>
      <p:pic>
        <p:nvPicPr>
          <p:cNvPr id="590" name="Google Shape;590;p55"/>
          <p:cNvPicPr preferRelativeResize="0"/>
          <p:nvPr/>
        </p:nvPicPr>
        <p:blipFill>
          <a:blip r:embed="rId3">
            <a:alphaModFix/>
          </a:blip>
          <a:stretch>
            <a:fillRect/>
          </a:stretch>
        </p:blipFill>
        <p:spPr>
          <a:xfrm>
            <a:off x="168175" y="1333500"/>
            <a:ext cx="4334775" cy="3270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56"/>
          <p:cNvSpPr txBox="1"/>
          <p:nvPr>
            <p:ph type="title"/>
          </p:nvPr>
        </p:nvSpPr>
        <p:spPr>
          <a:xfrm>
            <a:off x="1303675" y="644375"/>
            <a:ext cx="7030500" cy="5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Loss Graph</a:t>
            </a:r>
            <a:endParaRPr>
              <a:latin typeface="Kanit"/>
              <a:ea typeface="Kanit"/>
              <a:cs typeface="Kanit"/>
              <a:sym typeface="Kanit"/>
            </a:endParaRPr>
          </a:p>
        </p:txBody>
      </p:sp>
      <p:sp>
        <p:nvSpPr>
          <p:cNvPr id="596" name="Google Shape;596;p56"/>
          <p:cNvSpPr txBox="1"/>
          <p:nvPr>
            <p:ph idx="1" type="body"/>
          </p:nvPr>
        </p:nvSpPr>
        <p:spPr>
          <a:xfrm>
            <a:off x="4528375" y="1281425"/>
            <a:ext cx="4275600" cy="32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Kanit"/>
              <a:ea typeface="Kanit"/>
              <a:cs typeface="Kanit"/>
              <a:sym typeface="Kanit"/>
            </a:endParaRPr>
          </a:p>
          <a:p>
            <a:pPr indent="-317500" lvl="0" marL="457200" rtl="0" algn="l">
              <a:spcBef>
                <a:spcPts val="1600"/>
              </a:spcBef>
              <a:spcAft>
                <a:spcPts val="0"/>
              </a:spcAft>
              <a:buSzPts val="1400"/>
              <a:buFont typeface="Kanit"/>
              <a:buChar char="●"/>
            </a:pPr>
            <a:r>
              <a:rPr lang="en" sz="1400">
                <a:latin typeface="Kanit"/>
                <a:ea typeface="Kanit"/>
                <a:cs typeface="Kanit"/>
                <a:sym typeface="Kanit"/>
              </a:rPr>
              <a:t>The representation of training and testing loss depicts that our model is trained correctly.</a:t>
            </a:r>
            <a:endParaRPr sz="1400">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Overfitting if: training loss &lt;&lt; validation loss</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Underfitting if: training loss &gt;&gt; validation loss</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Just right if training loss ~ validation loss</a:t>
            </a:r>
            <a:endParaRPr sz="1400">
              <a:solidFill>
                <a:srgbClr val="222222"/>
              </a:solidFill>
              <a:highlight>
                <a:srgbClr val="FFFFFF"/>
              </a:highlight>
              <a:latin typeface="Kanit"/>
              <a:ea typeface="Kanit"/>
              <a:cs typeface="Kanit"/>
              <a:sym typeface="Kanit"/>
            </a:endParaRPr>
          </a:p>
          <a:p>
            <a:pPr indent="0" lvl="0" marL="0" rtl="0" algn="l">
              <a:spcBef>
                <a:spcPts val="1100"/>
              </a:spcBef>
              <a:spcAft>
                <a:spcPts val="0"/>
              </a:spcAft>
              <a:buNone/>
            </a:pPr>
            <a:r>
              <a:t/>
            </a:r>
            <a:endParaRPr/>
          </a:p>
          <a:p>
            <a:pPr indent="0" lvl="0" marL="0" rtl="0" algn="l">
              <a:spcBef>
                <a:spcPts val="1600"/>
              </a:spcBef>
              <a:spcAft>
                <a:spcPts val="1600"/>
              </a:spcAft>
              <a:buNone/>
            </a:pPr>
            <a:r>
              <a:t/>
            </a:r>
            <a:endParaRPr/>
          </a:p>
        </p:txBody>
      </p:sp>
      <p:pic>
        <p:nvPicPr>
          <p:cNvPr id="597" name="Google Shape;597;p56"/>
          <p:cNvPicPr preferRelativeResize="0"/>
          <p:nvPr/>
        </p:nvPicPr>
        <p:blipFill>
          <a:blip r:embed="rId3">
            <a:alphaModFix/>
          </a:blip>
          <a:stretch>
            <a:fillRect/>
          </a:stretch>
        </p:blipFill>
        <p:spPr>
          <a:xfrm>
            <a:off x="152400" y="1348525"/>
            <a:ext cx="4375975" cy="3429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7"/>
          <p:cNvSpPr txBox="1"/>
          <p:nvPr>
            <p:ph type="title"/>
          </p:nvPr>
        </p:nvSpPr>
        <p:spPr>
          <a:xfrm>
            <a:off x="1288550" y="690150"/>
            <a:ext cx="7030500" cy="5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Confusion Matrix</a:t>
            </a:r>
            <a:endParaRPr>
              <a:latin typeface="Kanit"/>
              <a:ea typeface="Kanit"/>
              <a:cs typeface="Kanit"/>
              <a:sym typeface="Kanit"/>
            </a:endParaRPr>
          </a:p>
        </p:txBody>
      </p:sp>
      <p:pic>
        <p:nvPicPr>
          <p:cNvPr id="603" name="Google Shape;603;p57"/>
          <p:cNvPicPr preferRelativeResize="0"/>
          <p:nvPr/>
        </p:nvPicPr>
        <p:blipFill>
          <a:blip r:embed="rId3">
            <a:alphaModFix/>
          </a:blip>
          <a:stretch>
            <a:fillRect/>
          </a:stretch>
        </p:blipFill>
        <p:spPr>
          <a:xfrm>
            <a:off x="886375" y="1373625"/>
            <a:ext cx="7371225" cy="3661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58"/>
          <p:cNvSpPr txBox="1"/>
          <p:nvPr>
            <p:ph type="title"/>
          </p:nvPr>
        </p:nvSpPr>
        <p:spPr>
          <a:xfrm>
            <a:off x="1303800" y="709850"/>
            <a:ext cx="70305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Confusion Matrix Measures</a:t>
            </a:r>
            <a:endParaRPr>
              <a:latin typeface="Kanit"/>
              <a:ea typeface="Kanit"/>
              <a:cs typeface="Kanit"/>
              <a:sym typeface="Kanit"/>
            </a:endParaRPr>
          </a:p>
        </p:txBody>
      </p:sp>
      <p:graphicFrame>
        <p:nvGraphicFramePr>
          <p:cNvPr id="609" name="Google Shape;609;p58"/>
          <p:cNvGraphicFramePr/>
          <p:nvPr/>
        </p:nvGraphicFramePr>
        <p:xfrm>
          <a:off x="1303800" y="1532325"/>
          <a:ext cx="3000000" cy="3000000"/>
        </p:xfrm>
        <a:graphic>
          <a:graphicData uri="http://schemas.openxmlformats.org/drawingml/2006/table">
            <a:tbl>
              <a:tblPr>
                <a:noFill/>
                <a:tableStyleId>{76B3B232-D10C-4048-BB9D-C6780760B500}</a:tableStyleId>
              </a:tblPr>
              <a:tblGrid>
                <a:gridCol w="1815275"/>
                <a:gridCol w="1765250"/>
                <a:gridCol w="2989175"/>
              </a:tblGrid>
              <a:tr h="527250">
                <a:tc>
                  <a:txBody>
                    <a:bodyPr/>
                    <a:lstStyle/>
                    <a:p>
                      <a:pPr indent="0" lvl="0" marL="0" rtl="0" algn="ctr">
                        <a:spcBef>
                          <a:spcPts val="0"/>
                        </a:spcBef>
                        <a:spcAft>
                          <a:spcPts val="0"/>
                        </a:spcAft>
                        <a:buNone/>
                      </a:pPr>
                      <a:r>
                        <a:rPr lang="en" sz="1600">
                          <a:latin typeface="Kanit Medium"/>
                          <a:ea typeface="Kanit Medium"/>
                          <a:cs typeface="Kanit Medium"/>
                          <a:sym typeface="Kanit Medium"/>
                        </a:rPr>
                        <a:t>Measure</a:t>
                      </a:r>
                      <a:endParaRPr sz="1600">
                        <a:latin typeface="Kanit Medium"/>
                        <a:ea typeface="Kanit Medium"/>
                        <a:cs typeface="Kanit Medium"/>
                        <a:sym typeface="Kanit Medium"/>
                      </a:endParaRPr>
                    </a:p>
                  </a:txBody>
                  <a:tcPr marT="91425" marB="91425" marR="91425" marL="91425"/>
                </a:tc>
                <a:tc>
                  <a:txBody>
                    <a:bodyPr/>
                    <a:lstStyle/>
                    <a:p>
                      <a:pPr indent="0" lvl="0" marL="0" rtl="0" algn="ctr">
                        <a:spcBef>
                          <a:spcPts val="0"/>
                        </a:spcBef>
                        <a:spcAft>
                          <a:spcPts val="0"/>
                        </a:spcAft>
                        <a:buNone/>
                      </a:pPr>
                      <a:r>
                        <a:rPr lang="en" sz="1600">
                          <a:latin typeface="Kanit Medium"/>
                          <a:ea typeface="Kanit Medium"/>
                          <a:cs typeface="Kanit Medium"/>
                          <a:sym typeface="Kanit Medium"/>
                        </a:rPr>
                        <a:t>Value</a:t>
                      </a:r>
                      <a:endParaRPr sz="1600">
                        <a:latin typeface="Kanit Medium"/>
                        <a:ea typeface="Kanit Medium"/>
                        <a:cs typeface="Kanit Medium"/>
                        <a:sym typeface="Kanit Medium"/>
                      </a:endParaRPr>
                    </a:p>
                  </a:txBody>
                  <a:tcPr marT="91425" marB="91425" marR="91425" marL="91425"/>
                </a:tc>
                <a:tc>
                  <a:txBody>
                    <a:bodyPr/>
                    <a:lstStyle/>
                    <a:p>
                      <a:pPr indent="0" lvl="0" marL="0" rtl="0" algn="ctr">
                        <a:spcBef>
                          <a:spcPts val="0"/>
                        </a:spcBef>
                        <a:spcAft>
                          <a:spcPts val="0"/>
                        </a:spcAft>
                        <a:buNone/>
                      </a:pPr>
                      <a:r>
                        <a:rPr lang="en" sz="1600">
                          <a:latin typeface="Kanit Medium"/>
                          <a:ea typeface="Kanit Medium"/>
                          <a:cs typeface="Kanit Medium"/>
                          <a:sym typeface="Kanit Medium"/>
                        </a:rPr>
                        <a:t>Derivations</a:t>
                      </a:r>
                      <a:endParaRPr sz="1600">
                        <a:latin typeface="Kanit Medium"/>
                        <a:ea typeface="Kanit Medium"/>
                        <a:cs typeface="Kanit Medium"/>
                        <a:sym typeface="Kanit Medium"/>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Sensitivity</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0.82</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TPR = TP / (TP + FN)</a:t>
                      </a:r>
                      <a:endParaRPr>
                        <a:latin typeface="Kanit"/>
                        <a:ea typeface="Kanit"/>
                        <a:cs typeface="Kanit"/>
                        <a:sym typeface="Kanit"/>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Specificity</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0.89</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SPC = TN / (FP + TN)</a:t>
                      </a:r>
                      <a:endParaRPr>
                        <a:latin typeface="Kanit"/>
                        <a:ea typeface="Kanit"/>
                        <a:cs typeface="Kanit"/>
                        <a:sym typeface="Kanit"/>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Precision</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0.99</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PPV = TP / (TP + FP)</a:t>
                      </a:r>
                      <a:endParaRPr>
                        <a:latin typeface="Kanit"/>
                        <a:ea typeface="Kanit"/>
                        <a:cs typeface="Kanit"/>
                        <a:sym typeface="Kanit"/>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Accuracy</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0.83</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ACC = (</a:t>
                      </a:r>
                      <a:r>
                        <a:rPr lang="en">
                          <a:latin typeface="Kanit"/>
                          <a:ea typeface="Kanit"/>
                          <a:cs typeface="Kanit"/>
                          <a:sym typeface="Kanit"/>
                        </a:rPr>
                        <a:t>TP + TN) / (P + N)</a:t>
                      </a:r>
                      <a:endParaRPr>
                        <a:latin typeface="Kanit"/>
                        <a:ea typeface="Kanit"/>
                        <a:cs typeface="Kanit"/>
                        <a:sym typeface="Kanit"/>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F1 Score</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0.89</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F1 = 2TP / (2TP + FP + FN)</a:t>
                      </a:r>
                      <a:endParaRPr>
                        <a:latin typeface="Kanit"/>
                        <a:ea typeface="Kanit"/>
                        <a:cs typeface="Kanit"/>
                        <a:sym typeface="Kanit"/>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59"/>
          <p:cNvSpPr/>
          <p:nvPr/>
        </p:nvSpPr>
        <p:spPr>
          <a:xfrm>
            <a:off x="698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615" name="Google Shape;615;p59"/>
          <p:cNvSpPr/>
          <p:nvPr/>
        </p:nvSpPr>
        <p:spPr>
          <a:xfrm>
            <a:off x="17926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616" name="Google Shape;616;p59"/>
          <p:cNvSpPr/>
          <p:nvPr/>
        </p:nvSpPr>
        <p:spPr>
          <a:xfrm>
            <a:off x="35154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617" name="Google Shape;617;p59"/>
          <p:cNvSpPr/>
          <p:nvPr/>
        </p:nvSpPr>
        <p:spPr>
          <a:xfrm>
            <a:off x="5237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 </a:t>
            </a:r>
            <a:endParaRPr>
              <a:latin typeface="Kanit"/>
              <a:ea typeface="Kanit"/>
              <a:cs typeface="Kanit"/>
              <a:sym typeface="Kanit"/>
            </a:endParaRPr>
          </a:p>
        </p:txBody>
      </p:sp>
      <p:sp>
        <p:nvSpPr>
          <p:cNvPr id="618" name="Google Shape;618;p59"/>
          <p:cNvSpPr/>
          <p:nvPr/>
        </p:nvSpPr>
        <p:spPr>
          <a:xfrm>
            <a:off x="6961050" y="1945850"/>
            <a:ext cx="2013900" cy="706500"/>
          </a:xfrm>
          <a:prstGeom prst="chevron">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Execution </a:t>
            </a:r>
            <a:endParaRPr b="1">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60"/>
          <p:cNvSpPr txBox="1"/>
          <p:nvPr>
            <p:ph type="title"/>
          </p:nvPr>
        </p:nvSpPr>
        <p:spPr>
          <a:xfrm>
            <a:off x="1303800" y="571500"/>
            <a:ext cx="70305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Project Details</a:t>
            </a:r>
            <a:endParaRPr>
              <a:latin typeface="Kanit"/>
              <a:ea typeface="Kanit"/>
              <a:cs typeface="Kanit"/>
              <a:sym typeface="Kanit"/>
            </a:endParaRPr>
          </a:p>
        </p:txBody>
      </p:sp>
      <p:pic>
        <p:nvPicPr>
          <p:cNvPr id="624" name="Google Shape;624;p60"/>
          <p:cNvPicPr preferRelativeResize="0"/>
          <p:nvPr/>
        </p:nvPicPr>
        <p:blipFill>
          <a:blip r:embed="rId3">
            <a:alphaModFix/>
          </a:blip>
          <a:stretch>
            <a:fillRect/>
          </a:stretch>
        </p:blipFill>
        <p:spPr>
          <a:xfrm>
            <a:off x="618150" y="1376275"/>
            <a:ext cx="3628226" cy="2938500"/>
          </a:xfrm>
          <a:prstGeom prst="rect">
            <a:avLst/>
          </a:prstGeom>
          <a:noFill/>
          <a:ln>
            <a:noFill/>
          </a:ln>
        </p:spPr>
      </p:pic>
      <p:sp>
        <p:nvSpPr>
          <p:cNvPr id="625" name="Google Shape;625;p60"/>
          <p:cNvSpPr txBox="1"/>
          <p:nvPr/>
        </p:nvSpPr>
        <p:spPr>
          <a:xfrm>
            <a:off x="4700300" y="2041075"/>
            <a:ext cx="3930600" cy="12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latin typeface="Kanit"/>
                <a:ea typeface="Kanit"/>
                <a:cs typeface="Kanit"/>
                <a:sym typeface="Kanit"/>
                <a:hlinkClick r:id="rId4"/>
              </a:rPr>
              <a:t>https://github.com/rarpit1994/Churn-Prediction</a:t>
            </a:r>
            <a:endParaRPr sz="2400">
              <a:latin typeface="Kanit"/>
              <a:ea typeface="Kanit"/>
              <a:cs typeface="Kanit"/>
              <a:sym typeface="Kani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61"/>
          <p:cNvSpPr txBox="1"/>
          <p:nvPr>
            <p:ph type="title"/>
          </p:nvPr>
        </p:nvSpPr>
        <p:spPr>
          <a:xfrm>
            <a:off x="1284350" y="150475"/>
            <a:ext cx="7030500" cy="6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References</a:t>
            </a:r>
            <a:endParaRPr>
              <a:latin typeface="Kanit"/>
              <a:ea typeface="Kanit"/>
              <a:cs typeface="Kanit"/>
              <a:sym typeface="Kanit"/>
            </a:endParaRPr>
          </a:p>
        </p:txBody>
      </p:sp>
      <p:sp>
        <p:nvSpPr>
          <p:cNvPr id="631" name="Google Shape;631;p61"/>
          <p:cNvSpPr txBox="1"/>
          <p:nvPr>
            <p:ph idx="1" type="body"/>
          </p:nvPr>
        </p:nvSpPr>
        <p:spPr>
          <a:xfrm>
            <a:off x="1206575" y="756475"/>
            <a:ext cx="7030500" cy="25416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Kanit"/>
              <a:buChar char="●"/>
            </a:pPr>
            <a:r>
              <a:rPr lang="en" sz="1100">
                <a:latin typeface="Kanit"/>
                <a:ea typeface="Kanit"/>
                <a:cs typeface="Kanit"/>
                <a:sym typeface="Kanit"/>
              </a:rPr>
              <a:t>Brandusoiu, I., Toderean, G., &amp; Beleiu, H. (2016). Methods for churn prediction in the prepaid mobile telecommunications industry. IEEE International Conference on Communications, 2016-August(April 2017), 97–100. https://doi.org/10.1109/ICComm.2016.7528311</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Sung, C., Higgins, C. Y., Zhang, B., &amp; Choe, Y. (2017). Evaluating deep learning in chum prediction for everything-as-a-service in the cloud. Proceedings of the International Joint Conference on Neural Networks, 2017-May, 3664–3669. https://doi.org/10.1109/IJCNN.2017.7966317</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Bruce, 2011. (2013). 済無No Title No Title. Journal of Chemical Information and Modeling, 53(9), 1689–1699. </a:t>
            </a:r>
            <a:r>
              <a:rPr lang="en" sz="1100" u="sng">
                <a:solidFill>
                  <a:schemeClr val="hlink"/>
                </a:solidFill>
                <a:latin typeface="Kanit"/>
                <a:ea typeface="Kanit"/>
                <a:cs typeface="Kanit"/>
                <a:sym typeface="Kanit"/>
                <a:hlinkClick r:id="rId3"/>
              </a:rPr>
              <a:t>https://doi.org/10.1017/CBO9781107415324.004</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Günay, M. (2018). Makine Ö ğ renmesi Yöntemleri ile Kay ı p Mü ş teri Analizi Predictive Churn Analysis with Machine Learning Methods. 2018 26th Signal Processing and Communications Applications Conference (SIU)</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Chen, Y. B., Li, B. S., &amp; Ge, X. Q. (2011). Study on predictive model of customer churn of mobile telecommunication company. Proceedings - 2011 4th International Conference on Business Intelligence and Financial Engineering, BIFE 2011, 114–117. </a:t>
            </a:r>
            <a:r>
              <a:rPr lang="en" sz="1100" u="sng">
                <a:solidFill>
                  <a:schemeClr val="hlink"/>
                </a:solidFill>
                <a:latin typeface="Kanit"/>
                <a:ea typeface="Kanit"/>
                <a:cs typeface="Kanit"/>
                <a:sym typeface="Kanit"/>
                <a:hlinkClick r:id="rId4"/>
              </a:rPr>
              <a:t>https://doi.org/10.1109/BIFE.2011.112</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Kübra, Ş., &amp; Güler, N. (2015). Bankac ı l ı kta Mü ş teri Terk Modeli Customer Churn Modelling in Banking.</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Martins Kummer, L. B., Cesar Nievola, J., &amp; Paraiso, E. C. (2018). Applying Commitment to Churn and Remaining Players Lifetime Prediction. IEEE Conference on Computatonal Intelligence and Games, CIG, 2018-August. </a:t>
            </a:r>
            <a:r>
              <a:rPr lang="en" sz="1100" u="sng">
                <a:solidFill>
                  <a:schemeClr val="hlink"/>
                </a:solidFill>
                <a:latin typeface="Kanit"/>
                <a:ea typeface="Kanit"/>
                <a:cs typeface="Kanit"/>
                <a:sym typeface="Kanit"/>
                <a:hlinkClick r:id="rId5"/>
              </a:rPr>
              <a:t>https://doi.org/10.1109/CIG.2018.8490443</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Tsai, C. F., &amp; Lu, Y. H. (2009). Customer churn prediction by hybrid neural networks. Expert Systems with Applications, 36(10), 12547–12553. https://doi.org/10.1016/j.eswa.2009.05.032</a:t>
            </a:r>
            <a:endParaRPr sz="1100">
              <a:latin typeface="Kanit"/>
              <a:ea typeface="Kanit"/>
              <a:cs typeface="Kanit"/>
              <a:sym typeface="Kanit"/>
            </a:endParaRPr>
          </a:p>
          <a:p>
            <a:pPr indent="0" lvl="0" marL="457200" rtl="0" algn="l">
              <a:spcBef>
                <a:spcPts val="1600"/>
              </a:spcBef>
              <a:spcAft>
                <a:spcPts val="1600"/>
              </a:spcAft>
              <a:buNone/>
            </a:pPr>
            <a:r>
              <a:t/>
            </a:r>
            <a:endParaRPr sz="1100">
              <a:latin typeface="Kanit"/>
              <a:ea typeface="Kanit"/>
              <a:cs typeface="Kanit"/>
              <a:sym typeface="Kani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699575"/>
            <a:ext cx="7030500" cy="6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Project Objective</a:t>
            </a:r>
            <a:endParaRPr>
              <a:latin typeface="Kanit"/>
              <a:ea typeface="Kanit"/>
              <a:cs typeface="Kanit"/>
              <a:sym typeface="Kanit"/>
            </a:endParaRPr>
          </a:p>
        </p:txBody>
      </p:sp>
      <p:sp>
        <p:nvSpPr>
          <p:cNvPr id="305" name="Google Shape;305;p17"/>
          <p:cNvSpPr/>
          <p:nvPr/>
        </p:nvSpPr>
        <p:spPr>
          <a:xfrm>
            <a:off x="429275" y="1303175"/>
            <a:ext cx="1983000" cy="86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Project Objective</a:t>
            </a:r>
            <a:endParaRPr>
              <a:latin typeface="Kanit"/>
              <a:ea typeface="Kanit"/>
              <a:cs typeface="Kanit"/>
              <a:sym typeface="Kanit"/>
            </a:endParaRPr>
          </a:p>
        </p:txBody>
      </p:sp>
      <p:sp>
        <p:nvSpPr>
          <p:cNvPr id="306" name="Google Shape;306;p17"/>
          <p:cNvSpPr/>
          <p:nvPr/>
        </p:nvSpPr>
        <p:spPr>
          <a:xfrm>
            <a:off x="429275" y="2271750"/>
            <a:ext cx="1983000" cy="86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Business Objective</a:t>
            </a:r>
            <a:endParaRPr>
              <a:latin typeface="Kanit"/>
              <a:ea typeface="Kanit"/>
              <a:cs typeface="Kanit"/>
              <a:sym typeface="Kanit"/>
            </a:endParaRPr>
          </a:p>
        </p:txBody>
      </p:sp>
      <p:sp>
        <p:nvSpPr>
          <p:cNvPr id="307" name="Google Shape;307;p17"/>
          <p:cNvSpPr/>
          <p:nvPr/>
        </p:nvSpPr>
        <p:spPr>
          <a:xfrm>
            <a:off x="429275" y="4208925"/>
            <a:ext cx="1983000" cy="86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Target Base</a:t>
            </a:r>
            <a:endParaRPr>
              <a:latin typeface="Kanit"/>
              <a:ea typeface="Kanit"/>
              <a:cs typeface="Kanit"/>
              <a:sym typeface="Kanit"/>
            </a:endParaRPr>
          </a:p>
        </p:txBody>
      </p:sp>
      <p:sp>
        <p:nvSpPr>
          <p:cNvPr id="308" name="Google Shape;308;p17"/>
          <p:cNvSpPr/>
          <p:nvPr/>
        </p:nvSpPr>
        <p:spPr>
          <a:xfrm>
            <a:off x="429275" y="3240325"/>
            <a:ext cx="1983000" cy="86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Objective</a:t>
            </a:r>
            <a:endParaRPr>
              <a:latin typeface="Kanit"/>
              <a:ea typeface="Kanit"/>
              <a:cs typeface="Kanit"/>
              <a:sym typeface="Kanit"/>
            </a:endParaRPr>
          </a:p>
        </p:txBody>
      </p:sp>
      <p:sp>
        <p:nvSpPr>
          <p:cNvPr id="309" name="Google Shape;309;p17"/>
          <p:cNvSpPr/>
          <p:nvPr/>
        </p:nvSpPr>
        <p:spPr>
          <a:xfrm>
            <a:off x="2635400" y="1350950"/>
            <a:ext cx="6135025" cy="7188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The object to show customer churn process for a bank and how the business analytics will work in predicting those churn customers and </a:t>
            </a:r>
            <a:r>
              <a:rPr lang="en">
                <a:latin typeface="Kanit"/>
                <a:ea typeface="Kanit"/>
                <a:cs typeface="Kanit"/>
                <a:sym typeface="Kanit"/>
              </a:rPr>
              <a:t>benefits</a:t>
            </a:r>
            <a:r>
              <a:rPr lang="en">
                <a:latin typeface="Kanit"/>
                <a:ea typeface="Kanit"/>
                <a:cs typeface="Kanit"/>
                <a:sym typeface="Kanit"/>
              </a:rPr>
              <a:t> the bank</a:t>
            </a:r>
            <a:endParaRPr>
              <a:latin typeface="Kanit"/>
              <a:ea typeface="Kanit"/>
              <a:cs typeface="Kanit"/>
              <a:sym typeface="Kanit"/>
            </a:endParaRPr>
          </a:p>
        </p:txBody>
      </p:sp>
      <p:sp>
        <p:nvSpPr>
          <p:cNvPr id="310" name="Google Shape;310;p17"/>
          <p:cNvSpPr/>
          <p:nvPr/>
        </p:nvSpPr>
        <p:spPr>
          <a:xfrm>
            <a:off x="2635400" y="2383313"/>
            <a:ext cx="6135025" cy="7188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For the bank, objective are to gain insights from its past data, and to identify customers any stage of their lifecycle who are currently active but are likely to become inactive </a:t>
            </a:r>
            <a:endParaRPr>
              <a:latin typeface="Kanit"/>
              <a:ea typeface="Kanit"/>
              <a:cs typeface="Kanit"/>
              <a:sym typeface="Kanit"/>
            </a:endParaRPr>
          </a:p>
        </p:txBody>
      </p:sp>
      <p:sp>
        <p:nvSpPr>
          <p:cNvPr id="311" name="Google Shape;311;p17"/>
          <p:cNvSpPr/>
          <p:nvPr/>
        </p:nvSpPr>
        <p:spPr>
          <a:xfrm>
            <a:off x="2635400" y="3314700"/>
            <a:ext cx="6135025" cy="7188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The model would rank each customer between 0 and 1 on the basis of their probability to churn based on the 6 months historical behaviour </a:t>
            </a:r>
            <a:endParaRPr>
              <a:latin typeface="Kanit"/>
              <a:ea typeface="Kanit"/>
              <a:cs typeface="Kanit"/>
              <a:sym typeface="Kanit"/>
            </a:endParaRPr>
          </a:p>
        </p:txBody>
      </p:sp>
      <p:sp>
        <p:nvSpPr>
          <p:cNvPr id="312" name="Google Shape;312;p17"/>
          <p:cNvSpPr/>
          <p:nvPr/>
        </p:nvSpPr>
        <p:spPr>
          <a:xfrm>
            <a:off x="2635400" y="4283300"/>
            <a:ext cx="6135025" cy="7188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Total data of 10,000 customers with 14 columns </a:t>
            </a:r>
            <a:endParaRPr>
              <a:latin typeface="Kanit"/>
              <a:ea typeface="Kanit"/>
              <a:cs typeface="Kanit"/>
              <a:sym typeface="Kani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6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Conclusion</a:t>
            </a:r>
            <a:endParaRPr>
              <a:latin typeface="Kanit"/>
              <a:ea typeface="Kanit"/>
              <a:cs typeface="Kanit"/>
              <a:sym typeface="Kanit"/>
            </a:endParaRPr>
          </a:p>
          <a:p>
            <a:pPr indent="0" lvl="0" marL="0" rtl="0" algn="l">
              <a:spcBef>
                <a:spcPts val="0"/>
              </a:spcBef>
              <a:spcAft>
                <a:spcPts val="0"/>
              </a:spcAft>
              <a:buNone/>
            </a:pPr>
            <a:r>
              <a:t/>
            </a:r>
            <a:endParaRPr/>
          </a:p>
        </p:txBody>
      </p:sp>
      <p:sp>
        <p:nvSpPr>
          <p:cNvPr id="637" name="Google Shape;637;p6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Kanit"/>
              <a:buChar char="●"/>
            </a:pPr>
            <a:r>
              <a:rPr lang="en" sz="1400">
                <a:latin typeface="Kanit"/>
                <a:ea typeface="Kanit"/>
                <a:cs typeface="Kanit"/>
                <a:sym typeface="Kanit"/>
              </a:rPr>
              <a:t>The Neural Network model was built based on certain important factors which resulted in accurate filtration of output layer. </a:t>
            </a:r>
            <a:endParaRPr sz="1400">
              <a:latin typeface="Kanit"/>
              <a:ea typeface="Kanit"/>
              <a:cs typeface="Kanit"/>
              <a:sym typeface="Kanit"/>
            </a:endParaRPr>
          </a:p>
          <a:p>
            <a:pPr indent="-317500" lvl="0" marL="457200" rtl="0" algn="just">
              <a:spcBef>
                <a:spcPts val="0"/>
              </a:spcBef>
              <a:spcAft>
                <a:spcPts val="0"/>
              </a:spcAft>
              <a:buSzPts val="1400"/>
              <a:buFont typeface="Kanit"/>
              <a:buChar char="●"/>
            </a:pPr>
            <a:r>
              <a:rPr lang="en" sz="1400">
                <a:latin typeface="Kanit"/>
                <a:ea typeface="Kanit"/>
                <a:cs typeface="Kanit"/>
                <a:sym typeface="Kanit"/>
              </a:rPr>
              <a:t>With increase in epochs , the accuracy of the model increased exponentially.</a:t>
            </a:r>
            <a:endParaRPr sz="1400">
              <a:latin typeface="Kanit"/>
              <a:ea typeface="Kanit"/>
              <a:cs typeface="Kanit"/>
              <a:sym typeface="Kanit"/>
            </a:endParaRPr>
          </a:p>
          <a:p>
            <a:pPr indent="-317500" lvl="0" marL="457200" rtl="0" algn="just">
              <a:spcBef>
                <a:spcPts val="0"/>
              </a:spcBef>
              <a:spcAft>
                <a:spcPts val="0"/>
              </a:spcAft>
              <a:buSzPts val="1400"/>
              <a:buFont typeface="Kanit"/>
              <a:buChar char="●"/>
            </a:pPr>
            <a:r>
              <a:rPr lang="en" sz="1400">
                <a:latin typeface="Kanit"/>
                <a:ea typeface="Kanit"/>
                <a:cs typeface="Kanit"/>
                <a:sym typeface="Kanit"/>
              </a:rPr>
              <a:t>The complex layers which worked in the backend was an important aspect because it formed a perfect base for the whole model to flourish exceedingly well. </a:t>
            </a:r>
            <a:endParaRPr sz="1400">
              <a:latin typeface="Kanit"/>
              <a:ea typeface="Kanit"/>
              <a:cs typeface="Kanit"/>
              <a:sym typeface="Kanit"/>
            </a:endParaRPr>
          </a:p>
          <a:p>
            <a:pPr indent="0" lvl="0" marL="457200" rtl="0" algn="just">
              <a:spcBef>
                <a:spcPts val="1600"/>
              </a:spcBef>
              <a:spcAft>
                <a:spcPts val="1600"/>
              </a:spcAft>
              <a:buNone/>
            </a:pPr>
            <a:r>
              <a:t/>
            </a:r>
            <a:endParaRPr sz="1400">
              <a:latin typeface="Kanit"/>
              <a:ea typeface="Kanit"/>
              <a:cs typeface="Kanit"/>
              <a:sym typeface="Kani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3"/>
          <p:cNvSpPr txBox="1"/>
          <p:nvPr>
            <p:ph type="title"/>
          </p:nvPr>
        </p:nvSpPr>
        <p:spPr>
          <a:xfrm>
            <a:off x="1303800" y="747300"/>
            <a:ext cx="7030500" cy="5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643" name="Google Shape;643;p63"/>
          <p:cNvPicPr preferRelativeResize="0"/>
          <p:nvPr/>
        </p:nvPicPr>
        <p:blipFill>
          <a:blip r:embed="rId3">
            <a:alphaModFix/>
          </a:blip>
          <a:stretch>
            <a:fillRect/>
          </a:stretch>
        </p:blipFill>
        <p:spPr>
          <a:xfrm>
            <a:off x="2168300" y="1605350"/>
            <a:ext cx="4482350" cy="2806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pic>
        <p:nvPicPr>
          <p:cNvPr id="648" name="Google Shape;648;p64"/>
          <p:cNvPicPr preferRelativeResize="0"/>
          <p:nvPr/>
        </p:nvPicPr>
        <p:blipFill>
          <a:blip r:embed="rId3">
            <a:alphaModFix/>
          </a:blip>
          <a:stretch>
            <a:fillRect/>
          </a:stretch>
        </p:blipFill>
        <p:spPr>
          <a:xfrm>
            <a:off x="152400" y="152400"/>
            <a:ext cx="2142133" cy="4838700"/>
          </a:xfrm>
          <a:prstGeom prst="rect">
            <a:avLst/>
          </a:prstGeom>
          <a:noFill/>
          <a:ln>
            <a:noFill/>
          </a:ln>
        </p:spPr>
      </p:pic>
      <p:pic>
        <p:nvPicPr>
          <p:cNvPr id="649" name="Google Shape;649;p64"/>
          <p:cNvPicPr preferRelativeResize="0"/>
          <p:nvPr/>
        </p:nvPicPr>
        <p:blipFill>
          <a:blip r:embed="rId4">
            <a:alphaModFix/>
          </a:blip>
          <a:stretch>
            <a:fillRect/>
          </a:stretch>
        </p:blipFill>
        <p:spPr>
          <a:xfrm>
            <a:off x="2446933" y="152400"/>
            <a:ext cx="2142133" cy="4838700"/>
          </a:xfrm>
          <a:prstGeom prst="rect">
            <a:avLst/>
          </a:prstGeom>
          <a:noFill/>
          <a:ln>
            <a:noFill/>
          </a:ln>
        </p:spPr>
      </p:pic>
      <p:pic>
        <p:nvPicPr>
          <p:cNvPr id="650" name="Google Shape;650;p64"/>
          <p:cNvPicPr preferRelativeResize="0"/>
          <p:nvPr/>
        </p:nvPicPr>
        <p:blipFill>
          <a:blip r:embed="rId5">
            <a:alphaModFix/>
          </a:blip>
          <a:stretch>
            <a:fillRect/>
          </a:stretch>
        </p:blipFill>
        <p:spPr>
          <a:xfrm>
            <a:off x="4741465" y="152400"/>
            <a:ext cx="2142133" cy="4838700"/>
          </a:xfrm>
          <a:prstGeom prst="rect">
            <a:avLst/>
          </a:prstGeom>
          <a:noFill/>
          <a:ln>
            <a:noFill/>
          </a:ln>
        </p:spPr>
      </p:pic>
      <p:pic>
        <p:nvPicPr>
          <p:cNvPr id="651" name="Google Shape;651;p64"/>
          <p:cNvPicPr preferRelativeResize="0"/>
          <p:nvPr/>
        </p:nvPicPr>
        <p:blipFill>
          <a:blip r:embed="rId6">
            <a:alphaModFix/>
          </a:blip>
          <a:stretch>
            <a:fillRect/>
          </a:stretch>
        </p:blipFill>
        <p:spPr>
          <a:xfrm>
            <a:off x="7035998" y="152400"/>
            <a:ext cx="1955602" cy="4417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685325"/>
            <a:ext cx="70305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Approach For Churn Prediction</a:t>
            </a:r>
            <a:r>
              <a:rPr lang="en"/>
              <a:t> </a:t>
            </a:r>
            <a:endParaRPr/>
          </a:p>
        </p:txBody>
      </p:sp>
      <p:sp>
        <p:nvSpPr>
          <p:cNvPr id="318" name="Google Shape;318;p18"/>
          <p:cNvSpPr/>
          <p:nvPr/>
        </p:nvSpPr>
        <p:spPr>
          <a:xfrm>
            <a:off x="69850" y="1945850"/>
            <a:ext cx="2013900" cy="706500"/>
          </a:xfrm>
          <a:prstGeom prst="chevron">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319" name="Google Shape;319;p18"/>
          <p:cNvSpPr/>
          <p:nvPr/>
        </p:nvSpPr>
        <p:spPr>
          <a:xfrm>
            <a:off x="1792650" y="1945850"/>
            <a:ext cx="2013900" cy="706500"/>
          </a:xfrm>
          <a:prstGeom prst="chevron">
            <a:avLst>
              <a:gd fmla="val 50000"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320" name="Google Shape;320;p18"/>
          <p:cNvSpPr/>
          <p:nvPr/>
        </p:nvSpPr>
        <p:spPr>
          <a:xfrm>
            <a:off x="3515450" y="1945850"/>
            <a:ext cx="2013900" cy="706500"/>
          </a:xfrm>
          <a:prstGeom prst="chevron">
            <a:avLst>
              <a:gd fmla="val 50000"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321" name="Google Shape;321;p18"/>
          <p:cNvSpPr/>
          <p:nvPr/>
        </p:nvSpPr>
        <p:spPr>
          <a:xfrm>
            <a:off x="5237050" y="1945850"/>
            <a:ext cx="2013900" cy="7065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a:t>
            </a:r>
            <a:r>
              <a:rPr lang="en">
                <a:latin typeface="Kanit"/>
                <a:ea typeface="Kanit"/>
                <a:cs typeface="Kanit"/>
                <a:sym typeface="Kanit"/>
              </a:rPr>
              <a:t> </a:t>
            </a:r>
            <a:endParaRPr>
              <a:latin typeface="Kanit"/>
              <a:ea typeface="Kanit"/>
              <a:cs typeface="Kanit"/>
              <a:sym typeface="Kanit"/>
            </a:endParaRPr>
          </a:p>
        </p:txBody>
      </p:sp>
      <p:sp>
        <p:nvSpPr>
          <p:cNvPr id="322" name="Google Shape;322;p18"/>
          <p:cNvSpPr/>
          <p:nvPr/>
        </p:nvSpPr>
        <p:spPr>
          <a:xfrm>
            <a:off x="6961050" y="1945850"/>
            <a:ext cx="2013900" cy="706500"/>
          </a:xfrm>
          <a:prstGeom prst="chevron">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
        <p:nvSpPr>
          <p:cNvPr id="323" name="Google Shape;323;p18"/>
          <p:cNvSpPr txBox="1"/>
          <p:nvPr/>
        </p:nvSpPr>
        <p:spPr>
          <a:xfrm>
            <a:off x="193800" y="2848650"/>
            <a:ext cx="1598700" cy="20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24" name="Google Shape;324;p18"/>
          <p:cNvSpPr txBox="1"/>
          <p:nvPr/>
        </p:nvSpPr>
        <p:spPr>
          <a:xfrm>
            <a:off x="333800" y="2848650"/>
            <a:ext cx="1598700" cy="20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Collect the right data and set up ADS - analytical datastore for modeling </a:t>
            </a:r>
            <a:endParaRPr>
              <a:latin typeface="Kanit"/>
              <a:ea typeface="Kanit"/>
              <a:cs typeface="Kanit"/>
              <a:sym typeface="Kanit"/>
            </a:endParaRPr>
          </a:p>
        </p:txBody>
      </p:sp>
      <p:sp>
        <p:nvSpPr>
          <p:cNvPr id="325" name="Google Shape;325;p18"/>
          <p:cNvSpPr txBox="1"/>
          <p:nvPr/>
        </p:nvSpPr>
        <p:spPr>
          <a:xfrm>
            <a:off x="1792650" y="2848650"/>
            <a:ext cx="1598700" cy="17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Identify the main static, </a:t>
            </a:r>
            <a:r>
              <a:rPr lang="en">
                <a:latin typeface="Kanit"/>
                <a:ea typeface="Kanit"/>
                <a:cs typeface="Kanit"/>
                <a:sym typeface="Kanit"/>
              </a:rPr>
              <a:t>demographic</a:t>
            </a:r>
            <a:r>
              <a:rPr lang="en">
                <a:latin typeface="Kanit"/>
                <a:ea typeface="Kanit"/>
                <a:cs typeface="Kanit"/>
                <a:sym typeface="Kanit"/>
              </a:rPr>
              <a:t> and behaviour levers and their influences on dormancy to understood correlation based on available data</a:t>
            </a:r>
            <a:endParaRPr>
              <a:latin typeface="Kanit"/>
              <a:ea typeface="Kanit"/>
              <a:cs typeface="Kanit"/>
              <a:sym typeface="Kanit"/>
            </a:endParaRPr>
          </a:p>
        </p:txBody>
      </p:sp>
      <p:sp>
        <p:nvSpPr>
          <p:cNvPr id="326" name="Google Shape;326;p18"/>
          <p:cNvSpPr txBox="1"/>
          <p:nvPr/>
        </p:nvSpPr>
        <p:spPr>
          <a:xfrm>
            <a:off x="3515375" y="2823750"/>
            <a:ext cx="1598700" cy="21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Develop a propensity model to rank the subscribers based on their likelihood to churn/ become inactive</a:t>
            </a:r>
            <a:endParaRPr>
              <a:latin typeface="Kanit"/>
              <a:ea typeface="Kanit"/>
              <a:cs typeface="Kanit"/>
              <a:sym typeface="Kanit"/>
            </a:endParaRPr>
          </a:p>
        </p:txBody>
      </p:sp>
      <p:sp>
        <p:nvSpPr>
          <p:cNvPr id="327" name="Google Shape;327;p18"/>
          <p:cNvSpPr txBox="1"/>
          <p:nvPr/>
        </p:nvSpPr>
        <p:spPr>
          <a:xfrm>
            <a:off x="5188563" y="2823750"/>
            <a:ext cx="1698000" cy="20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Comparative evaluation of various modeling techniques and the best performing model will be selected </a:t>
            </a:r>
            <a:endParaRPr>
              <a:latin typeface="Kanit"/>
              <a:ea typeface="Kanit"/>
              <a:cs typeface="Kanit"/>
              <a:sym typeface="Kanit"/>
            </a:endParaRPr>
          </a:p>
        </p:txBody>
      </p:sp>
      <p:sp>
        <p:nvSpPr>
          <p:cNvPr id="328" name="Google Shape;328;p18"/>
          <p:cNvSpPr txBox="1"/>
          <p:nvPr/>
        </p:nvSpPr>
        <p:spPr>
          <a:xfrm>
            <a:off x="6961075" y="2848650"/>
            <a:ext cx="1698000" cy="18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Design retention campaigns</a:t>
            </a:r>
            <a:endParaRPr>
              <a:latin typeface="Kanit"/>
              <a:ea typeface="Kanit"/>
              <a:cs typeface="Kanit"/>
              <a:sym typeface="Kanit"/>
            </a:endParaRPr>
          </a:p>
          <a:p>
            <a:pPr indent="0" lvl="0" marL="0" rtl="0" algn="l">
              <a:spcBef>
                <a:spcPts val="0"/>
              </a:spcBef>
              <a:spcAft>
                <a:spcPts val="0"/>
              </a:spcAft>
              <a:buNone/>
            </a:pPr>
            <a:r>
              <a:rPr lang="en">
                <a:latin typeface="Kanit"/>
                <a:ea typeface="Kanit"/>
                <a:cs typeface="Kanit"/>
                <a:sym typeface="Kanit"/>
              </a:rPr>
              <a:t>Set up test and control groups </a:t>
            </a:r>
            <a:endParaRPr>
              <a:latin typeface="Kanit"/>
              <a:ea typeface="Kanit"/>
              <a:cs typeface="Kanit"/>
              <a:sym typeface="Kanit"/>
            </a:endParaRPr>
          </a:p>
          <a:p>
            <a:pPr indent="0" lvl="0" marL="0" rtl="0" algn="l">
              <a:spcBef>
                <a:spcPts val="0"/>
              </a:spcBef>
              <a:spcAft>
                <a:spcPts val="0"/>
              </a:spcAft>
              <a:buNone/>
            </a:pPr>
            <a:r>
              <a:rPr lang="en">
                <a:latin typeface="Kanit"/>
                <a:ea typeface="Kanit"/>
                <a:cs typeface="Kanit"/>
                <a:sym typeface="Kanit"/>
              </a:rPr>
              <a:t>Execute and measure results from campaign</a:t>
            </a:r>
            <a:r>
              <a:rPr lang="en">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19"/>
          <p:cNvSpPr/>
          <p:nvPr/>
        </p:nvSpPr>
        <p:spPr>
          <a:xfrm>
            <a:off x="69850" y="1945850"/>
            <a:ext cx="2013900" cy="706500"/>
          </a:xfrm>
          <a:prstGeom prst="chevron">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Data Setup</a:t>
            </a:r>
            <a:endParaRPr b="1">
              <a:latin typeface="Kanit"/>
              <a:ea typeface="Kanit"/>
              <a:cs typeface="Kanit"/>
              <a:sym typeface="Kanit"/>
            </a:endParaRPr>
          </a:p>
        </p:txBody>
      </p:sp>
      <p:sp>
        <p:nvSpPr>
          <p:cNvPr id="334" name="Google Shape;334;p19"/>
          <p:cNvSpPr/>
          <p:nvPr/>
        </p:nvSpPr>
        <p:spPr>
          <a:xfrm>
            <a:off x="17926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335" name="Google Shape;335;p19"/>
          <p:cNvSpPr/>
          <p:nvPr/>
        </p:nvSpPr>
        <p:spPr>
          <a:xfrm>
            <a:off x="35154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336" name="Google Shape;336;p19"/>
          <p:cNvSpPr/>
          <p:nvPr/>
        </p:nvSpPr>
        <p:spPr>
          <a:xfrm>
            <a:off x="5237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 </a:t>
            </a:r>
            <a:endParaRPr>
              <a:latin typeface="Kanit"/>
              <a:ea typeface="Kanit"/>
              <a:cs typeface="Kanit"/>
              <a:sym typeface="Kanit"/>
            </a:endParaRPr>
          </a:p>
        </p:txBody>
      </p:sp>
      <p:sp>
        <p:nvSpPr>
          <p:cNvPr id="337" name="Google Shape;337;p19"/>
          <p:cNvSpPr/>
          <p:nvPr/>
        </p:nvSpPr>
        <p:spPr>
          <a:xfrm>
            <a:off x="6961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20"/>
          <p:cNvSpPr txBox="1"/>
          <p:nvPr>
            <p:ph type="title"/>
          </p:nvPr>
        </p:nvSpPr>
        <p:spPr>
          <a:xfrm>
            <a:off x="1288525" y="676850"/>
            <a:ext cx="7030500" cy="5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Information</a:t>
            </a:r>
            <a:endParaRPr>
              <a:latin typeface="Kanit"/>
              <a:ea typeface="Kanit"/>
              <a:cs typeface="Kanit"/>
              <a:sym typeface="Kanit"/>
            </a:endParaRPr>
          </a:p>
        </p:txBody>
      </p:sp>
      <p:pic>
        <p:nvPicPr>
          <p:cNvPr id="343" name="Google Shape;343;p20"/>
          <p:cNvPicPr preferRelativeResize="0"/>
          <p:nvPr/>
        </p:nvPicPr>
        <p:blipFill>
          <a:blip r:embed="rId3">
            <a:alphaModFix/>
          </a:blip>
          <a:stretch>
            <a:fillRect/>
          </a:stretch>
        </p:blipFill>
        <p:spPr>
          <a:xfrm>
            <a:off x="152400" y="1499700"/>
            <a:ext cx="8839202" cy="1821900"/>
          </a:xfrm>
          <a:prstGeom prst="rect">
            <a:avLst/>
          </a:prstGeom>
          <a:noFill/>
          <a:ln>
            <a:noFill/>
          </a:ln>
        </p:spPr>
      </p:pic>
      <p:sp>
        <p:nvSpPr>
          <p:cNvPr id="344" name="Google Shape;344;p20"/>
          <p:cNvSpPr txBox="1"/>
          <p:nvPr/>
        </p:nvSpPr>
        <p:spPr>
          <a:xfrm>
            <a:off x="173100" y="3321600"/>
            <a:ext cx="8797800" cy="182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Above data set of the bank showed the variables over which we need to perform the data analytics application to find out the churn customers </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70% of the time, the data scientist is busy working on setting up the data, cleansing the data and profiling the data for feature engineering</a:t>
            </a:r>
            <a:endParaRPr>
              <a:latin typeface="Kanit"/>
              <a:ea typeface="Kanit"/>
              <a:cs typeface="Kanit"/>
              <a:sym typeface="Kani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1"/>
          <p:cNvSpPr txBox="1"/>
          <p:nvPr>
            <p:ph type="title"/>
          </p:nvPr>
        </p:nvSpPr>
        <p:spPr>
          <a:xfrm>
            <a:off x="1291400" y="685325"/>
            <a:ext cx="70305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Features</a:t>
            </a:r>
            <a:endParaRPr>
              <a:latin typeface="Kanit"/>
              <a:ea typeface="Kanit"/>
              <a:cs typeface="Kanit"/>
              <a:sym typeface="Kanit"/>
            </a:endParaRPr>
          </a:p>
        </p:txBody>
      </p:sp>
      <p:graphicFrame>
        <p:nvGraphicFramePr>
          <p:cNvPr id="350" name="Google Shape;350;p21"/>
          <p:cNvGraphicFramePr/>
          <p:nvPr/>
        </p:nvGraphicFramePr>
        <p:xfrm>
          <a:off x="952500" y="1592606"/>
          <a:ext cx="3000000" cy="3000000"/>
        </p:xfrm>
        <a:graphic>
          <a:graphicData uri="http://schemas.openxmlformats.org/drawingml/2006/table">
            <a:tbl>
              <a:tblPr>
                <a:noFill/>
                <a:tableStyleId>{76B3B232-D10C-4048-BB9D-C6780760B500}</a:tableStyleId>
              </a:tblPr>
              <a:tblGrid>
                <a:gridCol w="1214850"/>
                <a:gridCol w="2214150"/>
                <a:gridCol w="1739950"/>
                <a:gridCol w="2070050"/>
              </a:tblGrid>
              <a:tr h="381000">
                <a:tc>
                  <a:txBody>
                    <a:bodyPr/>
                    <a:lstStyle/>
                    <a:p>
                      <a:pPr indent="0" lvl="0" marL="0" rtl="0" algn="l">
                        <a:spcBef>
                          <a:spcPts val="0"/>
                        </a:spcBef>
                        <a:spcAft>
                          <a:spcPts val="0"/>
                        </a:spcAft>
                        <a:buNone/>
                      </a:pPr>
                      <a:r>
                        <a:rPr b="1" lang="en">
                          <a:latin typeface="Kanit"/>
                          <a:ea typeface="Kanit"/>
                          <a:cs typeface="Kanit"/>
                          <a:sym typeface="Kanit"/>
                        </a:rPr>
                        <a:t>Features</a:t>
                      </a:r>
                      <a:endParaRPr b="1">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b="1" lang="en">
                          <a:latin typeface="Kanit"/>
                          <a:ea typeface="Kanit"/>
                          <a:cs typeface="Kanit"/>
                          <a:sym typeface="Kanit"/>
                        </a:rPr>
                        <a:t>Details</a:t>
                      </a:r>
                      <a:endParaRPr b="1">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b="1" lang="en">
                          <a:latin typeface="Kanit"/>
                          <a:ea typeface="Kanit"/>
                          <a:cs typeface="Kanit"/>
                          <a:sym typeface="Kanit"/>
                        </a:rPr>
                        <a:t>Features</a:t>
                      </a:r>
                      <a:endParaRPr b="1">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b="1" lang="en">
                          <a:latin typeface="Kanit"/>
                          <a:ea typeface="Kanit"/>
                          <a:cs typeface="Kanit"/>
                          <a:sym typeface="Kanit"/>
                        </a:rPr>
                        <a:t>Details</a:t>
                      </a:r>
                      <a:endParaRPr b="1">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RowNumber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Index no. of row</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Tenure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How long customer with bank</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CustomerId</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Customer ID</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Balance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Current balance in account</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Surname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Last name of customer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NumOfProducts</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Prod. taken by cust.</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CreditScore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Credit score given by bank</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HasCrCard</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Owning credit card or not</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Geography</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Country of customer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IsActiveMember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Active or not</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Gender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Gender of customer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EstimatedSalary</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Annual salary of customer</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Age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Age of customer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Exited</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Cust. still with bank or not</a:t>
                      </a:r>
                      <a:endParaRPr sz="1200">
                        <a:latin typeface="Kanit"/>
                        <a:ea typeface="Kanit"/>
                        <a:cs typeface="Kanit"/>
                        <a:sym typeface="Kanit"/>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